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72" r:id="rId3"/>
    <p:sldId id="274" r:id="rId4"/>
    <p:sldId id="289" r:id="rId5"/>
    <p:sldId id="290" r:id="rId6"/>
    <p:sldId id="297" r:id="rId7"/>
    <p:sldId id="294" r:id="rId8"/>
    <p:sldId id="295" r:id="rId9"/>
    <p:sldId id="270" r:id="rId10"/>
    <p:sldId id="296" r:id="rId11"/>
    <p:sldId id="259" r:id="rId12"/>
    <p:sldId id="260" r:id="rId13"/>
    <p:sldId id="291" r:id="rId14"/>
    <p:sldId id="298" r:id="rId15"/>
    <p:sldId id="303" r:id="rId16"/>
    <p:sldId id="300" r:id="rId17"/>
    <p:sldId id="304" r:id="rId18"/>
    <p:sldId id="301" r:id="rId19"/>
    <p:sldId id="305" r:id="rId20"/>
    <p:sldId id="306" r:id="rId21"/>
    <p:sldId id="302" r:id="rId22"/>
    <p:sldId id="267" r:id="rId23"/>
    <p:sldId id="268" r:id="rId24"/>
    <p:sldId id="269" r:id="rId25"/>
    <p:sldId id="293" r:id="rId26"/>
    <p:sldId id="271" r:id="rId27"/>
  </p:sldIdLst>
  <p:sldSz cx="14630400" cy="8229600"/>
  <p:notesSz cx="6858000" cy="9144000"/>
  <p:embeddedFontLst>
    <p:embeddedFont>
      <p:font typeface="roboto" panose="02000000000000000000" pitchFamily="2"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
      <p:font typeface="Tahoma" panose="020B0604030504040204" pitchFamily="3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592">
          <p15:clr>
            <a:srgbClr val="A4A3A4"/>
          </p15:clr>
        </p15:guide>
        <p15:guide id="2" orient="horz" pos="2784">
          <p15:clr>
            <a:srgbClr val="A4A3A4"/>
          </p15:clr>
        </p15:guide>
        <p15:guide id="3" pos="528">
          <p15:clr>
            <a:srgbClr val="A4A3A4"/>
          </p15:clr>
        </p15:guide>
        <p15:guide id="4" pos="8688">
          <p15:clr>
            <a:srgbClr val="A4A3A4"/>
          </p15:clr>
        </p15:guide>
        <p15:guide id="5" pos="64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琼 曾" initials="琼" lastIdx="1" clrIdx="0">
    <p:extLst>
      <p:ext uri="{19B8F6BF-5375-455C-9EA6-DF929625EA0E}">
        <p15:presenceInfo xmlns:p15="http://schemas.microsoft.com/office/powerpoint/2012/main" userId="f2337c590cd826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F6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0"/>
    <p:restoredTop sz="71318" autoAdjust="0"/>
  </p:normalViewPr>
  <p:slideViewPr>
    <p:cSldViewPr snapToGrid="0">
      <p:cViewPr varScale="1">
        <p:scale>
          <a:sx n="52" d="100"/>
          <a:sy n="52" d="100"/>
        </p:scale>
        <p:origin x="1026" y="51"/>
      </p:cViewPr>
      <p:guideLst>
        <p:guide orient="horz" pos="2592"/>
        <p:guide orient="horz" pos="2784"/>
        <p:guide pos="528"/>
        <p:guide pos="8688"/>
        <p:guide pos="6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 name="Google Shape;3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Good morning everyone, I am Yiming Shao from Shandong University, China. It is a great honor for me to present our work on behalf of my team. My presentation title is </a:t>
            </a:r>
            <a:r>
              <a:rPr lang="en-US" dirty="0" err="1"/>
              <a:t>PlumeViz</a:t>
            </a:r>
            <a:r>
              <a:rPr lang="en-US" dirty="0"/>
              <a:t>: Interactive Exploration for Multi-Facet Features of Hydrothermal Plumes in Sonar Images.</a:t>
            </a:r>
          </a:p>
        </p:txBody>
      </p:sp>
      <p:sp>
        <p:nvSpPr>
          <p:cNvPr id="39" name="Google Shape;3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We have also provided a dynamic sequence control panel to facilitate the observation of plume changes over time.</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lang="en-US"/>
          </a:p>
        </p:txBody>
      </p:sp>
    </p:spTree>
    <p:extLst>
      <p:ext uri="{BB962C8B-B14F-4D97-AF65-F5344CB8AC3E}">
        <p14:creationId xmlns:p14="http://schemas.microsoft.com/office/powerpoint/2010/main" val="66608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b="0" i="0" dirty="0">
                <a:solidFill>
                  <a:srgbClr val="383F45"/>
                </a:solidFill>
                <a:effectLst/>
                <a:latin typeface="roboto" panose="02000000000000000000" pitchFamily="2" charset="0"/>
              </a:rPr>
              <a:t>To visualize plumes and their features, the first step is to isolate the plumes from the background. Our approach integrates automatic data filtering methods with user interactions to address the challenges posed by data noise. Specifically, we first apply an extended region-growing algorithm to segment the data into multiple independent regions, allowing us to track the same plume across different timestamps. We then automatically identify the regions containing a certain number of voxels as candidate plumes. Finally, users can freely select and display the regions of interest.</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tabLst/>
              <a:defRPr/>
            </a:pPr>
            <a:r>
              <a:rPr lang="en-US" dirty="0"/>
              <a:t>To display both the internal and contour structures of plumes, we combine direct volume rendering with iso-surface extraction for visualization. To address the issue of long time intervals between plume data points, we apply linear interpolation to create smooth transitions between consecutive time steps, resulting in a more continuous data evolution. </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Plume features such as centerline and heat flux provide insights for domain expert to better understand plumes’ behavior. So our second aim is to extract multi-faceted plume feature, such as plume centerline, backscattering intensity gradients, plume velocity and heat flux.</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First, we extract the plume centerline.</a:t>
            </a:r>
            <a:endParaRPr dirty="0"/>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lang="en-US"/>
          </a:p>
        </p:txBody>
      </p:sp>
    </p:spTree>
    <p:extLst>
      <p:ext uri="{BB962C8B-B14F-4D97-AF65-F5344CB8AC3E}">
        <p14:creationId xmlns:p14="http://schemas.microsoft.com/office/powerpoint/2010/main" val="3539549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tabLst/>
              <a:defRPr/>
            </a:pPr>
            <a:r>
              <a:rPr lang="en-US" altLang="zh-CN" dirty="0"/>
              <a:t>Specifically, we identify the line connecting points of maximum concentration within each plume cross-section along the z-axis. These connecting points are then fitted with a smooth quadratic polynomial function. After this operation, we obtain a smooth curve representing the centerline of the plume.</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lang="en-US"/>
          </a:p>
        </p:txBody>
      </p:sp>
    </p:spTree>
    <p:extLst>
      <p:ext uri="{BB962C8B-B14F-4D97-AF65-F5344CB8AC3E}">
        <p14:creationId xmlns:p14="http://schemas.microsoft.com/office/powerpoint/2010/main" val="1301909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To analyze plume intensity and direction changes, we calculated backscattering intensity gradients using central differences.</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lang="en-US"/>
          </a:p>
        </p:txBody>
      </p:sp>
    </p:spTree>
    <p:extLst>
      <p:ext uri="{BB962C8B-B14F-4D97-AF65-F5344CB8AC3E}">
        <p14:creationId xmlns:p14="http://schemas.microsoft.com/office/powerpoint/2010/main" val="340892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These gradients can be visualized as either small arrows, or as streamlines.</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lang="en-US"/>
          </a:p>
        </p:txBody>
      </p:sp>
    </p:spTree>
    <p:extLst>
      <p:ext uri="{BB962C8B-B14F-4D97-AF65-F5344CB8AC3E}">
        <p14:creationId xmlns:p14="http://schemas.microsoft.com/office/powerpoint/2010/main" val="1579264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tabLst/>
              <a:defRPr/>
            </a:pPr>
            <a:r>
              <a:rPr lang="en-US" altLang="zh-CN" dirty="0"/>
              <a:t>To address the need for research on plume dynamics and energy, we require a comprehensive analysis and visualization of Doppler data. The Doppler data contains the line-of-sight velocity of the plume.</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lang="en-US"/>
          </a:p>
        </p:txBody>
      </p:sp>
    </p:spTree>
    <p:extLst>
      <p:ext uri="{BB962C8B-B14F-4D97-AF65-F5344CB8AC3E}">
        <p14:creationId xmlns:p14="http://schemas.microsoft.com/office/powerpoint/2010/main" val="912626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tabLst/>
              <a:defRPr/>
            </a:pPr>
            <a:r>
              <a:rPr lang="en-US" altLang="zh-CN" dirty="0"/>
              <a:t>After performing some geometric calculations, we can derive the plume velocity from the doppler data. Then, we draw the streamline using the fourth-order Runge-</a:t>
            </a:r>
            <a:r>
              <a:rPr lang="en-US" altLang="zh-CN" dirty="0" err="1"/>
              <a:t>Kutta</a:t>
            </a:r>
            <a:r>
              <a:rPr lang="en-US" altLang="zh-CN" dirty="0"/>
              <a:t> method.</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lang="en-US"/>
          </a:p>
        </p:txBody>
      </p:sp>
    </p:spTree>
    <p:extLst>
      <p:ext uri="{BB962C8B-B14F-4D97-AF65-F5344CB8AC3E}">
        <p14:creationId xmlns:p14="http://schemas.microsoft.com/office/powerpoint/2010/main" val="112908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ltLang="zh-CN" b="0" i="0" dirty="0">
                <a:solidFill>
                  <a:srgbClr val="222222"/>
                </a:solidFill>
                <a:effectLst/>
                <a:latin typeface="Source Sans Pro" panose="020B0503030403020204" pitchFamily="34" charset="0"/>
              </a:rPr>
              <a:t>Hydrothermal plumes are a mixture of seawater and hydrothermal fluids, which are generated by the circulation of seawater through the oceanic crust. They serve as essential markers for researchers studying deep-sea hydrothermal systems. </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Heat flux is an important factor in studying dynamic hydrothermal discharges in vertical directions. After obtaining the plume velocity, we can calculate the plume heat flux.</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lang="en-US"/>
          </a:p>
        </p:txBody>
      </p:sp>
    </p:spTree>
    <p:extLst>
      <p:ext uri="{BB962C8B-B14F-4D97-AF65-F5344CB8AC3E}">
        <p14:creationId xmlns:p14="http://schemas.microsoft.com/office/powerpoint/2010/main" val="346872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Then we use the classic ray casting method to render the calculated heat flux with a rainbow colormap and a log-scaled opacity function.</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lang="en-US"/>
          </a:p>
        </p:txBody>
      </p:sp>
    </p:spTree>
    <p:extLst>
      <p:ext uri="{BB962C8B-B14F-4D97-AF65-F5344CB8AC3E}">
        <p14:creationId xmlns:p14="http://schemas.microsoft.com/office/powerpoint/2010/main" val="3900856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dirty="0"/>
              <a:t> Given the extensive range of plume imaging data and noise present in extracted plume regions, we offer both region cropping and selection tools to facilitate user exploration. The cropping tool enables users to define the area of interest by adjusting axis sliders, with the 3D crop displayed dynamically. </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dirty="0"/>
              <a:t>For more focused analysis, the region selection tool allows users to pinpoint specific plume regions by clicking on corresponding areas within a 2D </a:t>
            </a:r>
            <a:r>
              <a:rPr lang="en-US" dirty="0" err="1"/>
              <a:t>minimap</a:t>
            </a:r>
            <a:r>
              <a:rPr lang="en-US" dirty="0"/>
              <a:t>.</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dirty="0"/>
              <a:t>Our tool integrates a diverse range of continuous color maps from Python’s Matplotlib library. Users can choose their preferred color maps, and our tool will automatically adjust the color distribution to align with the data distribution. Additionally, users have the flexibility to modify the opacity function to enhance the visualization of the inner plume structures of interest. We also provide interfaces that allow users to specify values for extracting iso-surfaces from the 3D plume imaging data.</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r>
              <a:rPr lang="en-US" altLang="zh-CN" dirty="0"/>
              <a:t>In conclusion, we introduced a novel interactive exploration tool, </a:t>
            </a:r>
            <a:r>
              <a:rPr lang="en-US" altLang="zh-CN" dirty="0" err="1"/>
              <a:t>plumeViz</a:t>
            </a:r>
            <a:r>
              <a:rPr lang="en-US" altLang="zh-CN" dirty="0"/>
              <a:t>, for visualizing dynamic hydrothermal plumes in sonar imaging. </a:t>
            </a:r>
          </a:p>
          <a:p>
            <a:pPr marL="0"/>
            <a:r>
              <a:rPr lang="en-US" altLang="zh-CN" dirty="0"/>
              <a:t>Our results effectively demonstrate plume bending, structure, and temporal changes. Equipped with interactive explorations, our tool provides an interactive method for plume visualization and empowers users to investigate diverse plume features, (including bending direction and degree, backscattering intensity gradients, and dynamic hydrothermal discharges).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25</a:t>
            </a:fld>
            <a:endPar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42095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altLang="zh-CN" dirty="0"/>
              <a:t>More details about our tool and source code can be found on this website. Thank you for your attention.</a:t>
            </a:r>
            <a:endParaRPr lang="en-US" dirty="0"/>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ltLang="zh-CN" dirty="0"/>
              <a:t>In recent years, acoustic imaging techniques have been developed to detect hydrothermal discharges, including plume imaging, plume Doppler velocity, and diffuse flow. Visualization techniques play a crucial role in facilitating the analysis of these multi-source and multi-faceted data.</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tabLst/>
              <a:defRPr/>
            </a:pPr>
            <a:r>
              <a:rPr lang="en-US" altLang="zh-CN" b="0" i="0" dirty="0">
                <a:solidFill>
                  <a:srgbClr val="383F45"/>
                </a:solidFill>
                <a:effectLst/>
                <a:latin typeface="roboto" panose="02000000000000000000" pitchFamily="2" charset="0"/>
              </a:rPr>
              <a:t>However, visualizing acoustic data from plumes presents several challenges. One major issue is the significant noise in plume data, which is difficult to eliminate. Additionally, the long intervals between data frames make it hard to observe changes in the plume over time.</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4</a:t>
            </a:fld>
            <a:endPar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748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algn="l"/>
            <a:r>
              <a:rPr lang="en-US" altLang="zh-CN" dirty="0">
                <a:latin typeface="+mn-lt"/>
              </a:rPr>
              <a:t>To address these challenges, we have developed an interactive exploration </a:t>
            </a:r>
            <a:r>
              <a:rPr lang="en-US" altLang="zh-CN" dirty="0" err="1">
                <a:latin typeface="+mn-lt"/>
              </a:rPr>
              <a:t>tool,Plumeviz</a:t>
            </a:r>
            <a:r>
              <a:rPr lang="en-US" altLang="zh-CN" dirty="0">
                <a:latin typeface="+mn-lt"/>
              </a:rPr>
              <a:t>, for visualizing hydrothermal plumes in sonar images. This figure illustrates the framework of </a:t>
            </a:r>
            <a:r>
              <a:rPr lang="en-US" altLang="zh-CN" dirty="0" err="1">
                <a:latin typeface="+mn-lt"/>
              </a:rPr>
              <a:t>PlumeVIz</a:t>
            </a:r>
            <a:r>
              <a:rPr lang="en-US" altLang="zh-CN" dirty="0">
                <a:latin typeface="+mn-lt"/>
              </a:rPr>
              <a:t>. </a:t>
            </a:r>
          </a:p>
          <a:p>
            <a:pPr marL="0" algn="l"/>
            <a:r>
              <a:rPr lang="en-US" altLang="zh-CN" dirty="0">
                <a:latin typeface="+mn-lt"/>
              </a:rPr>
              <a:t>We use sonar data that has been preliminarily processed and interpolated into a uniform grid. Then, in the data preprocessing phase, we convert the data into a readable format and perform some </a:t>
            </a:r>
            <a:r>
              <a:rPr lang="en-US" altLang="zh-CN" dirty="0" err="1">
                <a:latin typeface="+mn-lt"/>
              </a:rPr>
              <a:t>precalculations</a:t>
            </a:r>
            <a:r>
              <a:rPr lang="en-US" altLang="zh-CN" dirty="0">
                <a:latin typeface="+mn-lt"/>
              </a:rPr>
              <a:t> for efficient visualization. </a:t>
            </a:r>
          </a:p>
          <a:p>
            <a:pPr marL="0" algn="l"/>
            <a:r>
              <a:rPr lang="en-US" altLang="zh-CN" dirty="0">
                <a:latin typeface="+mn-lt"/>
              </a:rPr>
              <a:t>In the visualization phase, we provide an interactive method to locate the plume region and allows users to explore the plume features.</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5</a:t>
            </a:fld>
            <a:endPar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06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Here shows an overview of </a:t>
            </a:r>
            <a:r>
              <a:rPr lang="en-US" dirty="0" err="1"/>
              <a:t>PlumeViz</a:t>
            </a:r>
            <a:r>
              <a:rPr lang="en-US" dirty="0"/>
              <a:t>. At the center of the screen is the area to display the plume. In this figure, our tool showcases an overview of multi-faceted plume features. These include a 3D plume structure, centerline, and backscattering intensity gradients, in addition to seafloor topography and diffuse flow patterns.</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lang="en-US"/>
          </a:p>
        </p:txBody>
      </p:sp>
    </p:spTree>
    <p:extLst>
      <p:ext uri="{BB962C8B-B14F-4D97-AF65-F5344CB8AC3E}">
        <p14:creationId xmlns:p14="http://schemas.microsoft.com/office/powerpoint/2010/main" val="161209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In the lower left corner, there is a </a:t>
            </a:r>
            <a:r>
              <a:rPr lang="en-US" dirty="0" err="1"/>
              <a:t>minimap</a:t>
            </a:r>
            <a:r>
              <a:rPr lang="en-US" dirty="0"/>
              <a:t>, where users can click icons to select the region of interest.</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lang="en-US"/>
          </a:p>
        </p:txBody>
      </p:sp>
    </p:spTree>
    <p:extLst>
      <p:ext uri="{BB962C8B-B14F-4D97-AF65-F5344CB8AC3E}">
        <p14:creationId xmlns:p14="http://schemas.microsoft.com/office/powerpoint/2010/main" val="15339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Additionally, users can modify parameters in the right area to adjust the visualization results.</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extLst>
      <p:ext uri="{BB962C8B-B14F-4D97-AF65-F5344CB8AC3E}">
        <p14:creationId xmlns:p14="http://schemas.microsoft.com/office/powerpoint/2010/main" val="238247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At the center of the screen is the plume visualization area, which displays the multi-facet plume visualizations according to user interactions.</a:t>
            </a:r>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4" name="Picture 3"/>
          <p:cNvPicPr>
            <a:picLocks noChangeAspect="1"/>
          </p:cNvPicPr>
          <p:nvPr userDrawn="1"/>
        </p:nvPicPr>
        <p:blipFill rotWithShape="1">
          <a:blip r:embed="rId2"/>
          <a:srcRect r="12222" b="27611"/>
          <a:stretch>
            <a:fillRect/>
          </a:stretch>
        </p:blipFill>
        <p:spPr>
          <a:xfrm>
            <a:off x="9814550" y="4267200"/>
            <a:ext cx="4815850" cy="3962400"/>
          </a:xfrm>
          <a:prstGeom prst="rect">
            <a:avLst/>
          </a:prstGeom>
        </p:spPr>
      </p:pic>
      <p:cxnSp>
        <p:nvCxnSpPr>
          <p:cNvPr id="14" name="Google Shape;14;p7"/>
          <p:cNvCxnSpPr/>
          <p:nvPr/>
        </p:nvCxnSpPr>
        <p:spPr>
          <a:xfrm rot="10800000" flipH="1">
            <a:off x="838200" y="2590800"/>
            <a:ext cx="12954000" cy="14338"/>
          </a:xfrm>
          <a:prstGeom prst="straightConnector1">
            <a:avLst/>
          </a:prstGeom>
          <a:noFill/>
          <a:ln w="19050" cap="flat" cmpd="sng">
            <a:solidFill>
              <a:srgbClr val="3F647F"/>
            </a:solidFill>
            <a:prstDash val="lgDash"/>
            <a:round/>
            <a:headEnd type="none" w="med" len="med"/>
            <a:tailEnd type="none" w="med" len="med"/>
          </a:ln>
        </p:spPr>
      </p:cxnSp>
      <p:sp>
        <p:nvSpPr>
          <p:cNvPr id="15" name="Google Shape;15;p7"/>
          <p:cNvSpPr txBox="1">
            <a:spLocks noGrp="1"/>
          </p:cNvSpPr>
          <p:nvPr>
            <p:ph type="ctrTitle"/>
          </p:nvPr>
        </p:nvSpPr>
        <p:spPr>
          <a:xfrm>
            <a:off x="2286000" y="2819400"/>
            <a:ext cx="11506200" cy="280678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8C3800"/>
              </a:buClr>
              <a:buSzPts val="1400"/>
              <a:buNone/>
              <a:defRPr sz="4600">
                <a:solidFill>
                  <a:srgbClr val="8C38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7"/>
          <p:cNvSpPr txBox="1">
            <a:spLocks noGrp="1"/>
          </p:cNvSpPr>
          <p:nvPr>
            <p:ph type="subTitle" idx="1"/>
          </p:nvPr>
        </p:nvSpPr>
        <p:spPr>
          <a:xfrm>
            <a:off x="2286000" y="5715000"/>
            <a:ext cx="11506200" cy="1676400"/>
          </a:xfrm>
          <a:prstGeom prst="rect">
            <a:avLst/>
          </a:prstGeom>
          <a:noFill/>
          <a:ln>
            <a:noFill/>
          </a:ln>
        </p:spPr>
        <p:txBody>
          <a:bodyPr spcFirstLastPara="1" wrap="square" lIns="130600" tIns="65300" rIns="130600" bIns="65300" anchor="t" anchorCtr="0">
            <a:noAutofit/>
          </a:bodyPr>
          <a:lstStyle>
            <a:lvl1pPr lvl="0" algn="l">
              <a:spcBef>
                <a:spcPts val="0"/>
              </a:spcBef>
              <a:spcAft>
                <a:spcPts val="0"/>
              </a:spcAft>
              <a:buSzPts val="2700"/>
              <a:buFont typeface="Tahoma" panose="020B0604030504040204"/>
              <a:buNone/>
              <a:defRPr sz="3000">
                <a:solidFill>
                  <a:schemeClr val="dk1"/>
                </a:solidFill>
              </a:defRPr>
            </a:lvl1pPr>
            <a:lvl2pPr lvl="1" algn="l">
              <a:spcBef>
                <a:spcPts val="400"/>
              </a:spcBef>
              <a:spcAft>
                <a:spcPts val="0"/>
              </a:spcAft>
              <a:buSzPts val="1620"/>
              <a:buChar char="•"/>
              <a:defRPr/>
            </a:lvl2pPr>
            <a:lvl3pPr lvl="2" algn="l">
              <a:spcBef>
                <a:spcPts val="400"/>
              </a:spcBef>
              <a:spcAft>
                <a:spcPts val="0"/>
              </a:spcAft>
              <a:buSzPts val="1620"/>
              <a:buChar char="•"/>
              <a:defRPr/>
            </a:lvl3pPr>
            <a:lvl4pPr lvl="3" algn="l">
              <a:spcBef>
                <a:spcPts val="400"/>
              </a:spcBef>
              <a:spcAft>
                <a:spcPts val="0"/>
              </a:spcAft>
              <a:buSzPts val="1620"/>
              <a:buChar char="•"/>
              <a:defRPr/>
            </a:lvl4pPr>
            <a:lvl5pPr lvl="4" algn="l">
              <a:spcBef>
                <a:spcPts val="400"/>
              </a:spcBef>
              <a:spcAft>
                <a:spcPts val="0"/>
              </a:spcAft>
              <a:buSzPts val="1620"/>
              <a:buChar char="•"/>
              <a:defRPr/>
            </a:lvl5pPr>
            <a:lvl6pPr lvl="5" algn="l">
              <a:spcBef>
                <a:spcPts val="360"/>
              </a:spcBef>
              <a:spcAft>
                <a:spcPts val="0"/>
              </a:spcAft>
              <a:buClr>
                <a:srgbClr val="EEEAFF"/>
              </a:buClr>
              <a:buSzPts val="1800"/>
              <a:buChar char="»"/>
              <a:defRPr/>
            </a:lvl6pPr>
            <a:lvl7pPr lvl="6" algn="l">
              <a:spcBef>
                <a:spcPts val="360"/>
              </a:spcBef>
              <a:spcAft>
                <a:spcPts val="0"/>
              </a:spcAft>
              <a:buClr>
                <a:srgbClr val="EEEAFF"/>
              </a:buClr>
              <a:buSzPts val="1800"/>
              <a:buChar char="»"/>
              <a:defRPr/>
            </a:lvl7pPr>
            <a:lvl8pPr lvl="7" algn="l">
              <a:spcBef>
                <a:spcPts val="360"/>
              </a:spcBef>
              <a:spcAft>
                <a:spcPts val="0"/>
              </a:spcAft>
              <a:buClr>
                <a:srgbClr val="EEEAFF"/>
              </a:buClr>
              <a:buSzPts val="1800"/>
              <a:buChar char="»"/>
              <a:defRPr/>
            </a:lvl8pPr>
            <a:lvl9pPr lvl="8" algn="l">
              <a:spcBef>
                <a:spcPts val="360"/>
              </a:spcBef>
              <a:spcAft>
                <a:spcPts val="0"/>
              </a:spcAft>
              <a:buClr>
                <a:srgbClr val="EEEAFF"/>
              </a:buClr>
              <a:buSzPts val="1800"/>
              <a:buChar char="»"/>
              <a:defRPr/>
            </a:lvl9pPr>
          </a:lstStyle>
          <a:p>
            <a:endParaRPr/>
          </a:p>
        </p:txBody>
      </p:sp>
      <p:pic>
        <p:nvPicPr>
          <p:cNvPr id="2" name="Picture 2" descr="VIS 2024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581746"/>
            <a:ext cx="9047514" cy="1920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2"/>
        <p:cNvGrpSpPr/>
        <p:nvPr/>
      </p:nvGrpSpPr>
      <p:grpSpPr>
        <a:xfrm>
          <a:off x="0" y="0"/>
          <a:ext cx="0" cy="0"/>
          <a:chOff x="0" y="0"/>
          <a:chExt cx="0" cy="0"/>
        </a:xfrm>
      </p:grpSpPr>
      <p:pic>
        <p:nvPicPr>
          <p:cNvPr id="4" name="Picture 3"/>
          <p:cNvPicPr>
            <a:picLocks noChangeAspect="1"/>
          </p:cNvPicPr>
          <p:nvPr userDrawn="1"/>
        </p:nvPicPr>
        <p:blipFill rotWithShape="1">
          <a:blip r:embed="rId2"/>
          <a:srcRect r="12222" b="27611"/>
          <a:stretch>
            <a:fillRect/>
          </a:stretch>
        </p:blipFill>
        <p:spPr>
          <a:xfrm>
            <a:off x="9814550" y="4267200"/>
            <a:ext cx="4815850" cy="3962400"/>
          </a:xfrm>
          <a:prstGeom prst="rect">
            <a:avLst/>
          </a:prstGeom>
        </p:spPr>
      </p:pic>
      <p:cxnSp>
        <p:nvCxnSpPr>
          <p:cNvPr id="14" name="Google Shape;14;p7"/>
          <p:cNvCxnSpPr/>
          <p:nvPr/>
        </p:nvCxnSpPr>
        <p:spPr>
          <a:xfrm rot="10800000" flipH="1">
            <a:off x="838200" y="2590800"/>
            <a:ext cx="12954000" cy="14338"/>
          </a:xfrm>
          <a:prstGeom prst="straightConnector1">
            <a:avLst/>
          </a:prstGeom>
          <a:noFill/>
          <a:ln w="19050" cap="flat" cmpd="sng">
            <a:solidFill>
              <a:srgbClr val="3F647F"/>
            </a:solidFill>
            <a:prstDash val="lgDash"/>
            <a:round/>
            <a:headEnd type="none" w="med" len="med"/>
            <a:tailEnd type="none" w="med" len="med"/>
          </a:ln>
        </p:spPr>
      </p:cxnSp>
      <p:sp>
        <p:nvSpPr>
          <p:cNvPr id="15" name="Google Shape;15;p7"/>
          <p:cNvSpPr txBox="1">
            <a:spLocks noGrp="1"/>
          </p:cNvSpPr>
          <p:nvPr>
            <p:ph type="ctrTitle"/>
          </p:nvPr>
        </p:nvSpPr>
        <p:spPr>
          <a:xfrm>
            <a:off x="2286000" y="2819400"/>
            <a:ext cx="11506200" cy="280678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8C3800"/>
              </a:buClr>
              <a:buSzPts val="1400"/>
              <a:buNone/>
              <a:defRPr sz="4600">
                <a:solidFill>
                  <a:srgbClr val="3F64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7"/>
          <p:cNvSpPr txBox="1">
            <a:spLocks noGrp="1"/>
          </p:cNvSpPr>
          <p:nvPr>
            <p:ph type="subTitle" idx="1"/>
          </p:nvPr>
        </p:nvSpPr>
        <p:spPr>
          <a:xfrm>
            <a:off x="2286000" y="5715000"/>
            <a:ext cx="11506200" cy="1676400"/>
          </a:xfrm>
          <a:prstGeom prst="rect">
            <a:avLst/>
          </a:prstGeom>
          <a:noFill/>
          <a:ln>
            <a:noFill/>
          </a:ln>
        </p:spPr>
        <p:txBody>
          <a:bodyPr spcFirstLastPara="1" wrap="square" lIns="130600" tIns="65300" rIns="130600" bIns="65300" anchor="t" anchorCtr="0">
            <a:noAutofit/>
          </a:bodyPr>
          <a:lstStyle>
            <a:lvl1pPr lvl="0" algn="l">
              <a:spcBef>
                <a:spcPts val="0"/>
              </a:spcBef>
              <a:spcAft>
                <a:spcPts val="0"/>
              </a:spcAft>
              <a:buSzPts val="2700"/>
              <a:buFont typeface="Tahoma" panose="020B0604030504040204"/>
              <a:buNone/>
              <a:defRPr sz="3000">
                <a:solidFill>
                  <a:srgbClr val="3F647F"/>
                </a:solidFill>
              </a:defRPr>
            </a:lvl1pPr>
            <a:lvl2pPr lvl="1" algn="l">
              <a:spcBef>
                <a:spcPts val="400"/>
              </a:spcBef>
              <a:spcAft>
                <a:spcPts val="0"/>
              </a:spcAft>
              <a:buSzPts val="1620"/>
              <a:buChar char="•"/>
              <a:defRPr/>
            </a:lvl2pPr>
            <a:lvl3pPr lvl="2" algn="l">
              <a:spcBef>
                <a:spcPts val="400"/>
              </a:spcBef>
              <a:spcAft>
                <a:spcPts val="0"/>
              </a:spcAft>
              <a:buSzPts val="1620"/>
              <a:buChar char="•"/>
              <a:defRPr/>
            </a:lvl3pPr>
            <a:lvl4pPr lvl="3" algn="l">
              <a:spcBef>
                <a:spcPts val="400"/>
              </a:spcBef>
              <a:spcAft>
                <a:spcPts val="0"/>
              </a:spcAft>
              <a:buSzPts val="1620"/>
              <a:buChar char="•"/>
              <a:defRPr/>
            </a:lvl4pPr>
            <a:lvl5pPr lvl="4" algn="l">
              <a:spcBef>
                <a:spcPts val="400"/>
              </a:spcBef>
              <a:spcAft>
                <a:spcPts val="0"/>
              </a:spcAft>
              <a:buSzPts val="1620"/>
              <a:buChar char="•"/>
              <a:defRPr/>
            </a:lvl5pPr>
            <a:lvl6pPr lvl="5" algn="l">
              <a:spcBef>
                <a:spcPts val="360"/>
              </a:spcBef>
              <a:spcAft>
                <a:spcPts val="0"/>
              </a:spcAft>
              <a:buClr>
                <a:srgbClr val="EEEAFF"/>
              </a:buClr>
              <a:buSzPts val="1800"/>
              <a:buChar char="»"/>
              <a:defRPr/>
            </a:lvl6pPr>
            <a:lvl7pPr lvl="6" algn="l">
              <a:spcBef>
                <a:spcPts val="360"/>
              </a:spcBef>
              <a:spcAft>
                <a:spcPts val="0"/>
              </a:spcAft>
              <a:buClr>
                <a:srgbClr val="EEEAFF"/>
              </a:buClr>
              <a:buSzPts val="1800"/>
              <a:buChar char="»"/>
              <a:defRPr/>
            </a:lvl7pPr>
            <a:lvl8pPr lvl="7" algn="l">
              <a:spcBef>
                <a:spcPts val="360"/>
              </a:spcBef>
              <a:spcAft>
                <a:spcPts val="0"/>
              </a:spcAft>
              <a:buClr>
                <a:srgbClr val="EEEAFF"/>
              </a:buClr>
              <a:buSzPts val="1800"/>
              <a:buChar char="»"/>
              <a:defRPr/>
            </a:lvl8pPr>
            <a:lvl9pPr lvl="8" algn="l">
              <a:spcBef>
                <a:spcPts val="360"/>
              </a:spcBef>
              <a:spcAft>
                <a:spcPts val="0"/>
              </a:spcAft>
              <a:buClr>
                <a:srgbClr val="EEEAFF"/>
              </a:buClr>
              <a:buSzPts val="1800"/>
              <a:buChar char="»"/>
              <a:defRPr/>
            </a:lvl9pPr>
          </a:lstStyle>
          <a:p>
            <a:endParaRPr/>
          </a:p>
        </p:txBody>
      </p:sp>
      <p:pic>
        <p:nvPicPr>
          <p:cNvPr id="2" name="Picture 2" descr="VIS 2024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581746"/>
            <a:ext cx="9047514" cy="1920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pic>
        <p:nvPicPr>
          <p:cNvPr id="4" name="Picture 3"/>
          <p:cNvPicPr>
            <a:picLocks noChangeAspect="1"/>
          </p:cNvPicPr>
          <p:nvPr userDrawn="1"/>
        </p:nvPicPr>
        <p:blipFill rotWithShape="1">
          <a:blip r:embed="rId2"/>
          <a:srcRect t="27541" r="12222" b="-1093"/>
          <a:stretch>
            <a:fillRect/>
          </a:stretch>
        </p:blipFill>
        <p:spPr>
          <a:xfrm>
            <a:off x="9814550" y="-1"/>
            <a:ext cx="4815850" cy="4026104"/>
          </a:xfrm>
          <a:prstGeom prst="rect">
            <a:avLst/>
          </a:prstGeom>
        </p:spPr>
      </p:pic>
      <p:cxnSp>
        <p:nvCxnSpPr>
          <p:cNvPr id="20" name="Google Shape;20;p8"/>
          <p:cNvCxnSpPr/>
          <p:nvPr/>
        </p:nvCxnSpPr>
        <p:spPr>
          <a:xfrm>
            <a:off x="838200" y="7543800"/>
            <a:ext cx="12954000" cy="0"/>
          </a:xfrm>
          <a:prstGeom prst="straightConnector1">
            <a:avLst/>
          </a:prstGeom>
          <a:noFill/>
          <a:ln w="19050" cap="flat" cmpd="sng">
            <a:solidFill>
              <a:srgbClr val="3F647F"/>
            </a:solidFill>
            <a:prstDash val="lgDash"/>
            <a:round/>
            <a:headEnd type="none" w="med" len="med"/>
            <a:tailEnd type="none" w="med" len="med"/>
          </a:ln>
        </p:spPr>
      </p:cxnSp>
      <p:sp>
        <p:nvSpPr>
          <p:cNvPr id="21" name="Google Shape;21;p8"/>
          <p:cNvSpPr txBox="1">
            <a:spLocks noGrp="1"/>
          </p:cNvSpPr>
          <p:nvPr>
            <p:ph type="body" idx="1" hasCustomPrompt="1"/>
          </p:nvPr>
        </p:nvSpPr>
        <p:spPr>
          <a:xfrm>
            <a:off x="838200" y="1981200"/>
            <a:ext cx="12954000" cy="5334000"/>
          </a:xfrm>
          <a:prstGeom prst="rect">
            <a:avLst/>
          </a:prstGeom>
          <a:noFill/>
          <a:ln>
            <a:noFill/>
          </a:ln>
        </p:spPr>
        <p:txBody>
          <a:bodyPr spcFirstLastPara="1" wrap="square" lIns="130600" tIns="65300" rIns="130600" bIns="65300" anchor="t" anchorCtr="0">
            <a:noAutofit/>
          </a:bodyPr>
          <a:lstStyle>
            <a:lvl1pPr marL="457200" lvl="0" indent="-400050" algn="l">
              <a:spcBef>
                <a:spcPts val="400"/>
              </a:spcBef>
              <a:spcAft>
                <a:spcPts val="0"/>
              </a:spcAft>
              <a:buClr>
                <a:schemeClr val="accent1"/>
              </a:buClr>
              <a:buSzPts val="2700"/>
              <a:buChar char="•"/>
              <a:defRPr>
                <a:solidFill>
                  <a:srgbClr val="3F647F"/>
                </a:solidFill>
              </a:defRPr>
            </a:lvl1pPr>
            <a:lvl2pPr marL="914400" lvl="1" indent="-377190" algn="l">
              <a:spcBef>
                <a:spcPts val="400"/>
              </a:spcBef>
              <a:spcAft>
                <a:spcPts val="0"/>
              </a:spcAft>
              <a:buClr>
                <a:schemeClr val="accent1"/>
              </a:buClr>
              <a:buSzPts val="2340"/>
              <a:buChar char="•"/>
              <a:defRPr>
                <a:solidFill>
                  <a:srgbClr val="3F647F"/>
                </a:solidFill>
              </a:defRPr>
            </a:lvl2pPr>
            <a:lvl3pPr marL="1371600" lvl="2" indent="-365760" algn="l">
              <a:spcBef>
                <a:spcPts val="400"/>
              </a:spcBef>
              <a:spcAft>
                <a:spcPts val="0"/>
              </a:spcAft>
              <a:buClr>
                <a:schemeClr val="accent1"/>
              </a:buClr>
              <a:buSzPts val="2160"/>
              <a:buChar char="•"/>
              <a:defRPr>
                <a:solidFill>
                  <a:srgbClr val="3F647F"/>
                </a:solidFill>
              </a:defRPr>
            </a:lvl3pPr>
            <a:lvl4pPr marL="1828800" lvl="3" indent="-342900" algn="l">
              <a:spcBef>
                <a:spcPts val="400"/>
              </a:spcBef>
              <a:spcAft>
                <a:spcPts val="0"/>
              </a:spcAft>
              <a:buClr>
                <a:schemeClr val="accent1"/>
              </a:buClr>
              <a:buSzPts val="1800"/>
              <a:buChar char="•"/>
              <a:defRPr>
                <a:solidFill>
                  <a:srgbClr val="3F647F"/>
                </a:solidFill>
              </a:defRPr>
            </a:lvl4pPr>
            <a:lvl5pPr marL="2286000" lvl="4" indent="-331470" algn="l">
              <a:spcBef>
                <a:spcPts val="400"/>
              </a:spcBef>
              <a:spcAft>
                <a:spcPts val="0"/>
              </a:spcAft>
              <a:buClr>
                <a:schemeClr val="accent1"/>
              </a:buClr>
              <a:buSzPts val="1620"/>
              <a:buChar char="•"/>
              <a:defRPr>
                <a:solidFill>
                  <a:srgbClr val="3F647F"/>
                </a:solidFill>
              </a:defRPr>
            </a:lvl5pPr>
            <a:lvl6pPr marL="2743200" lvl="5" indent="-342900" algn="l">
              <a:spcBef>
                <a:spcPts val="360"/>
              </a:spcBef>
              <a:spcAft>
                <a:spcPts val="0"/>
              </a:spcAft>
              <a:buClr>
                <a:srgbClr val="EEEAFF"/>
              </a:buClr>
              <a:buSzPts val="1800"/>
              <a:buChar char="»"/>
              <a:defRPr/>
            </a:lvl6pPr>
            <a:lvl7pPr marL="3200400" lvl="6" indent="-342900" algn="l">
              <a:spcBef>
                <a:spcPts val="360"/>
              </a:spcBef>
              <a:spcAft>
                <a:spcPts val="0"/>
              </a:spcAft>
              <a:buClr>
                <a:srgbClr val="EEEAFF"/>
              </a:buClr>
              <a:buSzPts val="1800"/>
              <a:buChar char="»"/>
              <a:defRPr/>
            </a:lvl7pPr>
            <a:lvl8pPr marL="3657600" lvl="7" indent="-342900" algn="l">
              <a:spcBef>
                <a:spcPts val="360"/>
              </a:spcBef>
              <a:spcAft>
                <a:spcPts val="0"/>
              </a:spcAft>
              <a:buClr>
                <a:srgbClr val="EEEAFF"/>
              </a:buClr>
              <a:buSzPts val="1800"/>
              <a:buChar char="»"/>
              <a:defRPr/>
            </a:lvl8pPr>
            <a:lvl9pPr marL="4114800" lvl="8" indent="-342900" algn="l">
              <a:spcBef>
                <a:spcPts val="360"/>
              </a:spcBef>
              <a:spcAft>
                <a:spcPts val="0"/>
              </a:spcAft>
              <a:buClr>
                <a:srgbClr val="EEEAFF"/>
              </a:buClr>
              <a:buSzPts val="1800"/>
              <a:buChar char="»"/>
              <a:defRPr/>
            </a:lvl9pPr>
          </a:lstStyle>
          <a:p>
            <a:endParaRPr lang="en-US" dirty="0"/>
          </a:p>
          <a:p>
            <a:pPr lvl="1"/>
            <a:endParaRPr lang="en-US" dirty="0"/>
          </a:p>
          <a:p>
            <a:pPr lvl="2"/>
            <a:endParaRPr lang="en-US" dirty="0"/>
          </a:p>
          <a:p>
            <a:pPr lvl="3"/>
            <a:endParaRPr lang="en-US" dirty="0"/>
          </a:p>
          <a:p>
            <a:pPr lvl="4"/>
            <a:endParaRPr dirty="0"/>
          </a:p>
        </p:txBody>
      </p:sp>
      <p:sp>
        <p:nvSpPr>
          <p:cNvPr id="22" name="Google Shape;22;p8"/>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b="0">
                <a:solidFill>
                  <a:srgbClr val="3F64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 name="Picture 2" descr="VIS 2024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7572512"/>
            <a:ext cx="2369587" cy="502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cxnSp>
        <p:nvCxnSpPr>
          <p:cNvPr id="30" name="Google Shape;30;p10"/>
          <p:cNvCxnSpPr/>
          <p:nvPr/>
        </p:nvCxnSpPr>
        <p:spPr>
          <a:xfrm>
            <a:off x="838200" y="7543800"/>
            <a:ext cx="12954000" cy="0"/>
          </a:xfrm>
          <a:prstGeom prst="straightConnector1">
            <a:avLst/>
          </a:prstGeom>
          <a:noFill/>
          <a:ln w="19050" cap="flat" cmpd="sng">
            <a:solidFill>
              <a:srgbClr val="3F647F"/>
            </a:solidFill>
            <a:prstDash val="lgDash"/>
            <a:round/>
            <a:headEnd type="none" w="med" len="med"/>
            <a:tailEnd type="none" w="med" len="med"/>
          </a:ln>
        </p:spPr>
      </p:cxnSp>
      <p:sp>
        <p:nvSpPr>
          <p:cNvPr id="31" name="Google Shape;31;p10"/>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64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 name="Picture 2" descr="VIS 2024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7572512"/>
            <a:ext cx="2369587" cy="502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
        <p:cNvGrpSpPr/>
        <p:nvPr/>
      </p:nvGrpSpPr>
      <p:grpSpPr>
        <a:xfrm>
          <a:off x="0" y="0"/>
          <a:ext cx="0" cy="0"/>
          <a:chOff x="0" y="0"/>
          <a:chExt cx="0" cy="0"/>
        </a:xfrm>
      </p:grpSpPr>
      <p:cxnSp>
        <p:nvCxnSpPr>
          <p:cNvPr id="34" name="Google Shape;34;p11"/>
          <p:cNvCxnSpPr/>
          <p:nvPr/>
        </p:nvCxnSpPr>
        <p:spPr>
          <a:xfrm>
            <a:off x="838200" y="7543800"/>
            <a:ext cx="12954000" cy="0"/>
          </a:xfrm>
          <a:prstGeom prst="straightConnector1">
            <a:avLst/>
          </a:prstGeom>
          <a:noFill/>
          <a:ln w="19050" cap="flat" cmpd="sng">
            <a:solidFill>
              <a:srgbClr val="3F647F"/>
            </a:solidFill>
            <a:prstDash val="lgDash"/>
            <a:round/>
            <a:headEnd type="none" w="med" len="med"/>
            <a:tailEnd type="none" w="med" len="med"/>
          </a:ln>
        </p:spPr>
      </p:cxnSp>
      <p:pic>
        <p:nvPicPr>
          <p:cNvPr id="1026" name="Picture 2" descr="VIS 2024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7572512"/>
            <a:ext cx="2369587" cy="502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838200" y="1905000"/>
            <a:ext cx="12954000" cy="5410200"/>
          </a:xfrm>
          <a:prstGeom prst="rect">
            <a:avLst/>
          </a:prstGeom>
          <a:noFill/>
          <a:ln>
            <a:noFill/>
          </a:ln>
        </p:spPr>
        <p:txBody>
          <a:bodyPr spcFirstLastPara="1" wrap="square" lIns="130600" tIns="65300" rIns="130600" bIns="65300" anchor="t" anchorCtr="0">
            <a:noAutofit/>
          </a:bodyPr>
          <a:lstStyle>
            <a:lvl1pPr marL="457200" marR="0" lvl="0" indent="-400050" algn="l" rtl="0">
              <a:spcBef>
                <a:spcPts val="400"/>
              </a:spcBef>
              <a:spcAft>
                <a:spcPts val="0"/>
              </a:spcAft>
              <a:buClr>
                <a:schemeClr val="accent1"/>
              </a:buClr>
              <a:buSzPts val="2700"/>
              <a:buFont typeface="Tahoma" panose="020B0604030504040204"/>
              <a:buChar char="•"/>
              <a:defRPr sz="3000" b="0" i="0" u="none" strike="noStrike" cap="none">
                <a:solidFill>
                  <a:schemeClr val="dk1"/>
                </a:solidFill>
                <a:latin typeface="Tahoma" panose="020B0604030504040204"/>
                <a:ea typeface="Tahoma" panose="020B0604030504040204"/>
                <a:cs typeface="Tahoma" panose="020B0604030504040204"/>
                <a:sym typeface="Tahoma" panose="020B0604030504040204"/>
              </a:defRPr>
            </a:lvl1pPr>
            <a:lvl2pPr marL="914400" marR="0" lvl="1" indent="-377190" algn="l" rtl="0">
              <a:spcBef>
                <a:spcPts val="400"/>
              </a:spcBef>
              <a:spcAft>
                <a:spcPts val="0"/>
              </a:spcAft>
              <a:buClr>
                <a:schemeClr val="accent1"/>
              </a:buClr>
              <a:buSzPts val="2340"/>
              <a:buFont typeface="Tahoma" panose="020B0604030504040204"/>
              <a:buChar char="•"/>
              <a:defRPr sz="2600" b="0" i="0" u="none" strike="noStrike" cap="none">
                <a:solidFill>
                  <a:schemeClr val="dk2"/>
                </a:solidFill>
                <a:latin typeface="Tahoma" panose="020B0604030504040204"/>
                <a:ea typeface="Tahoma" panose="020B0604030504040204"/>
                <a:cs typeface="Tahoma" panose="020B0604030504040204"/>
                <a:sym typeface="Tahoma" panose="020B0604030504040204"/>
              </a:defRPr>
            </a:lvl2pPr>
            <a:lvl3pPr marL="1371600" marR="0" lvl="2" indent="-365760" algn="l" rtl="0">
              <a:spcBef>
                <a:spcPts val="400"/>
              </a:spcBef>
              <a:spcAft>
                <a:spcPts val="0"/>
              </a:spcAft>
              <a:buClr>
                <a:schemeClr val="accent1"/>
              </a:buClr>
              <a:buSzPts val="2160"/>
              <a:buFont typeface="Tahoma" panose="020B0604030504040204"/>
              <a:buChar char="•"/>
              <a:defRPr sz="2400" b="0" i="0" u="none" strike="noStrike" cap="none">
                <a:solidFill>
                  <a:schemeClr val="dk2"/>
                </a:solidFill>
                <a:latin typeface="Tahoma" panose="020B0604030504040204"/>
                <a:ea typeface="Tahoma" panose="020B0604030504040204"/>
                <a:cs typeface="Tahoma" panose="020B0604030504040204"/>
                <a:sym typeface="Tahoma" panose="020B0604030504040204"/>
              </a:defRPr>
            </a:lvl3pPr>
            <a:lvl4pPr marL="1828800" marR="0" lvl="3" indent="-342900" algn="l" rtl="0">
              <a:spcBef>
                <a:spcPts val="400"/>
              </a:spcBef>
              <a:spcAft>
                <a:spcPts val="0"/>
              </a:spcAft>
              <a:buClr>
                <a:schemeClr val="accent1"/>
              </a:buClr>
              <a:buSzPts val="1800"/>
              <a:buFont typeface="Tahoma" panose="020B0604030504040204"/>
              <a:buChar char="•"/>
              <a:defRPr sz="2000" b="0" i="0" u="none" strike="noStrike" cap="none">
                <a:solidFill>
                  <a:schemeClr val="dk2"/>
                </a:solidFill>
                <a:latin typeface="Tahoma" panose="020B0604030504040204"/>
                <a:ea typeface="Tahoma" panose="020B0604030504040204"/>
                <a:cs typeface="Tahoma" panose="020B0604030504040204"/>
                <a:sym typeface="Tahoma" panose="020B0604030504040204"/>
              </a:defRPr>
            </a:lvl4pPr>
            <a:lvl5pPr marL="2286000" marR="0" lvl="4" indent="-331470" algn="l" rtl="0">
              <a:spcBef>
                <a:spcPts val="400"/>
              </a:spcBef>
              <a:spcAft>
                <a:spcPts val="0"/>
              </a:spcAft>
              <a:buClr>
                <a:schemeClr val="accent1"/>
              </a:buClr>
              <a:buSzPts val="1620"/>
              <a:buFont typeface="Tahoma" panose="020B0604030504040204"/>
              <a:buChar char="•"/>
              <a:defRPr sz="1800" b="0" i="0" u="none" strike="noStrike" cap="none">
                <a:solidFill>
                  <a:schemeClr val="dk2"/>
                </a:solidFill>
                <a:latin typeface="Tahoma" panose="020B0604030504040204"/>
                <a:ea typeface="Tahoma" panose="020B0604030504040204"/>
                <a:cs typeface="Tahoma" panose="020B0604030504040204"/>
                <a:sym typeface="Tahoma" panose="020B0604030504040204"/>
              </a:defRPr>
            </a:lvl5pPr>
            <a:lvl6pPr marL="2743200" marR="0" lvl="5" indent="-444500" algn="l" rtl="0">
              <a:spcBef>
                <a:spcPts val="680"/>
              </a:spcBef>
              <a:spcAft>
                <a:spcPts val="0"/>
              </a:spcAft>
              <a:buClr>
                <a:srgbClr val="EEEAFF"/>
              </a:buClr>
              <a:buSzPts val="34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444500" algn="l" rtl="0">
              <a:spcBef>
                <a:spcPts val="680"/>
              </a:spcBef>
              <a:spcAft>
                <a:spcPts val="0"/>
              </a:spcAft>
              <a:buClr>
                <a:srgbClr val="EEEAFF"/>
              </a:buClr>
              <a:buSzPts val="34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444500" algn="l" rtl="0">
              <a:spcBef>
                <a:spcPts val="680"/>
              </a:spcBef>
              <a:spcAft>
                <a:spcPts val="0"/>
              </a:spcAft>
              <a:buClr>
                <a:srgbClr val="EEEAFF"/>
              </a:buClr>
              <a:buSzPts val="34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444500" algn="l" rtl="0">
              <a:spcBef>
                <a:spcPts val="680"/>
              </a:spcBef>
              <a:spcAft>
                <a:spcPts val="0"/>
              </a:spcAft>
              <a:buClr>
                <a:srgbClr val="EEEAFF"/>
              </a:buClr>
              <a:buSzPts val="34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endParaRPr/>
          </a:p>
        </p:txBody>
      </p:sp>
      <p:sp>
        <p:nvSpPr>
          <p:cNvPr id="11" name="Google Shape;11;p6"/>
          <p:cNvSpPr txBox="1">
            <a:spLocks noGrp="1"/>
          </p:cNvSpPr>
          <p:nvPr>
            <p:ph type="title"/>
          </p:nvPr>
        </p:nvSpPr>
        <p:spPr>
          <a:xfrm>
            <a:off x="838200" y="330200"/>
            <a:ext cx="12954000" cy="142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8C3800"/>
              </a:buClr>
              <a:buSzPts val="1400"/>
              <a:buNone/>
              <a:defRPr sz="4400" b="0" i="0" u="none" strike="noStrike" cap="none">
                <a:solidFill>
                  <a:srgbClr val="8C3800"/>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spcBef>
                <a:spcPts val="0"/>
              </a:spcBef>
              <a:spcAft>
                <a:spcPts val="0"/>
              </a:spcAft>
              <a:buSzPts val="1400"/>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spcBef>
                <a:spcPts val="0"/>
              </a:spcBef>
              <a:spcAft>
                <a:spcPts val="0"/>
              </a:spcAft>
              <a:buSzPts val="1400"/>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spcBef>
                <a:spcPts val="0"/>
              </a:spcBef>
              <a:spcAft>
                <a:spcPts val="0"/>
              </a:spcAft>
              <a:buSzPts val="1400"/>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spcBef>
                <a:spcPts val="0"/>
              </a:spcBef>
              <a:spcAft>
                <a:spcPts val="0"/>
              </a:spcAft>
              <a:buSzPts val="1400"/>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3F647F"/>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1"/>
          <p:cNvSpPr txBox="1">
            <a:spLocks noGrp="1"/>
          </p:cNvSpPr>
          <p:nvPr>
            <p:ph type="ctrTitle"/>
          </p:nvPr>
        </p:nvSpPr>
        <p:spPr>
          <a:xfrm>
            <a:off x="1569882" y="2854119"/>
            <a:ext cx="12337576" cy="199081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err="1"/>
              <a:t>PlumeViz</a:t>
            </a:r>
            <a:r>
              <a:rPr lang="en-US" sz="4400" b="1" dirty="0"/>
              <a:t>: </a:t>
            </a:r>
            <a:br>
              <a:rPr lang="en-US" sz="3600" dirty="0"/>
            </a:br>
            <a:r>
              <a:rPr lang="en-US" sz="3600" dirty="0"/>
              <a:t>Interactive Exploration for Multi-Facet Features of Hydrothermal Plumes in Sonar Images</a:t>
            </a:r>
            <a:endParaRPr sz="3600" dirty="0"/>
          </a:p>
        </p:txBody>
      </p:sp>
      <p:sp>
        <p:nvSpPr>
          <p:cNvPr id="42" name="Google Shape;42;p1"/>
          <p:cNvSpPr txBox="1">
            <a:spLocks noGrp="1"/>
          </p:cNvSpPr>
          <p:nvPr>
            <p:ph type="subTitle" idx="1"/>
          </p:nvPr>
        </p:nvSpPr>
        <p:spPr>
          <a:xfrm>
            <a:off x="1569882" y="5291155"/>
            <a:ext cx="9185204" cy="1066800"/>
          </a:xfrm>
          <a:prstGeom prst="rect">
            <a:avLst/>
          </a:prstGeom>
          <a:noFill/>
          <a:ln>
            <a:noFill/>
          </a:ln>
        </p:spPr>
        <p:txBody>
          <a:bodyPr spcFirstLastPara="1" wrap="square" lIns="130600" tIns="65300" rIns="130600" bIns="65300" anchor="t" anchorCtr="0">
            <a:noAutofit/>
          </a:bodyPr>
          <a:lstStyle/>
          <a:p>
            <a:pPr marL="0" lvl="0" indent="0" algn="just" rtl="0">
              <a:spcBef>
                <a:spcPts val="0"/>
              </a:spcBef>
              <a:spcAft>
                <a:spcPts val="0"/>
              </a:spcAft>
              <a:buSzPts val="2700"/>
              <a:buNone/>
            </a:pPr>
            <a:r>
              <a:rPr lang="en-US" altLang="zh-CN" sz="2400" b="1" dirty="0"/>
              <a:t>Yiming Shao</a:t>
            </a:r>
            <a:r>
              <a:rPr lang="en-US" altLang="zh-CN" sz="2400" baseline="30000" dirty="0"/>
              <a:t>1</a:t>
            </a:r>
            <a:r>
              <a:rPr lang="en-US" sz="2400" dirty="0"/>
              <a:t>, </a:t>
            </a:r>
            <a:r>
              <a:rPr lang="en-US" sz="2400" dirty="0" err="1"/>
              <a:t>Chengming</a:t>
            </a:r>
            <a:r>
              <a:rPr lang="en-US" sz="2400" dirty="0"/>
              <a:t> Liu</a:t>
            </a:r>
            <a:r>
              <a:rPr lang="en-US" altLang="zh-CN" sz="2400" baseline="30000" dirty="0"/>
              <a:t>1</a:t>
            </a:r>
            <a:r>
              <a:rPr lang="en-US" sz="2400" dirty="0"/>
              <a:t>, </a:t>
            </a:r>
            <a:r>
              <a:rPr lang="en-US" sz="2400" dirty="0" err="1"/>
              <a:t>Zhiyuan</a:t>
            </a:r>
            <a:r>
              <a:rPr lang="en-US" sz="2400" dirty="0"/>
              <a:t> Meng</a:t>
            </a:r>
            <a:r>
              <a:rPr lang="en-US" altLang="zh-CN" sz="2400" baseline="30000" dirty="0"/>
              <a:t>1</a:t>
            </a:r>
            <a:r>
              <a:rPr lang="en-US" sz="2400" dirty="0"/>
              <a:t>, </a:t>
            </a:r>
            <a:r>
              <a:rPr lang="en-US" altLang="zh-CN" sz="2400" dirty="0" err="1"/>
              <a:t>Shufan</a:t>
            </a:r>
            <a:r>
              <a:rPr lang="en-US" altLang="zh-CN" sz="2400" dirty="0"/>
              <a:t> Qian</a:t>
            </a:r>
            <a:r>
              <a:rPr lang="en-US" altLang="zh-CN" sz="2400" baseline="30000" dirty="0"/>
              <a:t>1</a:t>
            </a:r>
            <a:r>
              <a:rPr lang="en-US" altLang="zh-CN" sz="2400" dirty="0"/>
              <a:t>, Peng Jiang</a:t>
            </a:r>
            <a:r>
              <a:rPr lang="en-US" altLang="zh-CN" sz="2400" baseline="30000" dirty="0"/>
              <a:t>1</a:t>
            </a:r>
            <a:r>
              <a:rPr lang="en-US" altLang="zh-CN" sz="2400" dirty="0"/>
              <a:t>, </a:t>
            </a:r>
            <a:r>
              <a:rPr lang="en-US" altLang="zh-CN" sz="2400" dirty="0" err="1"/>
              <a:t>Yunhai</a:t>
            </a:r>
            <a:r>
              <a:rPr lang="en-US" altLang="zh-CN" sz="2400" dirty="0"/>
              <a:t> Wang</a:t>
            </a:r>
            <a:r>
              <a:rPr lang="en-US" altLang="zh-CN" sz="2400" baseline="30000" dirty="0"/>
              <a:t>2</a:t>
            </a:r>
            <a:r>
              <a:rPr lang="en-US" altLang="zh-CN" sz="2400" dirty="0"/>
              <a:t>,</a:t>
            </a:r>
            <a:r>
              <a:rPr lang="en-US" sz="2400" dirty="0"/>
              <a:t> </a:t>
            </a:r>
            <a:r>
              <a:rPr lang="en-US" sz="2400" dirty="0" err="1"/>
              <a:t>Qiong</a:t>
            </a:r>
            <a:r>
              <a:rPr lang="en-US" sz="2400" dirty="0"/>
              <a:t> Zeng</a:t>
            </a:r>
            <a:r>
              <a:rPr lang="en-US" altLang="zh-CN" sz="2400" baseline="30000" dirty="0"/>
              <a:t>1</a:t>
            </a:r>
            <a:endParaRPr lang="en-US" sz="2400" dirty="0"/>
          </a:p>
        </p:txBody>
      </p:sp>
      <p:pic>
        <p:nvPicPr>
          <p:cNvPr id="2" name="Picture 3" descr="图片 13">
            <a:extLst>
              <a:ext uri="{FF2B5EF4-FFF2-40B4-BE49-F238E27FC236}">
                <a16:creationId xmlns:a16="http://schemas.microsoft.com/office/drawing/2014/main" id="{D66E5593-9415-CB3E-7830-C9760F595B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675" y="6703771"/>
            <a:ext cx="715963" cy="722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Google Shape;42;p1">
            <a:extLst>
              <a:ext uri="{FF2B5EF4-FFF2-40B4-BE49-F238E27FC236}">
                <a16:creationId xmlns:a16="http://schemas.microsoft.com/office/drawing/2014/main" id="{1D6507B5-E3F2-C130-B1BE-5AE192481E62}"/>
              </a:ext>
            </a:extLst>
          </p:cNvPr>
          <p:cNvSpPr txBox="1">
            <a:spLocks/>
          </p:cNvSpPr>
          <p:nvPr/>
        </p:nvSpPr>
        <p:spPr>
          <a:xfrm>
            <a:off x="1569882" y="7426083"/>
            <a:ext cx="2788757" cy="534311"/>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0"/>
              </a:spcBef>
              <a:spcAft>
                <a:spcPts val="0"/>
              </a:spcAft>
              <a:buClr>
                <a:schemeClr val="accent1"/>
              </a:buClr>
              <a:buSzPts val="2700"/>
              <a:buFont typeface="Tahoma" panose="020B0604030504040204"/>
              <a:buNone/>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1620"/>
              <a:buFont typeface="Tahoma" panose="020B0604030504040204"/>
              <a:buChar char="•"/>
              <a:defRPr sz="2600" b="0" i="0" u="none" strike="noStrike" cap="none">
                <a:solidFill>
                  <a:schemeClr val="dk2"/>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1620"/>
              <a:buFont typeface="Tahoma" panose="020B0604030504040204"/>
              <a:buChar char="•"/>
              <a:defRPr sz="2400" b="0" i="0" u="none" strike="noStrike" cap="none">
                <a:solidFill>
                  <a:schemeClr val="dk2"/>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620"/>
              <a:buFont typeface="Tahoma" panose="020B0604030504040204"/>
              <a:buChar char="•"/>
              <a:defRPr sz="2000" b="0" i="0" u="none" strike="noStrike" cap="none">
                <a:solidFill>
                  <a:schemeClr val="dk2"/>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chemeClr val="dk2"/>
                </a:solidFill>
                <a:latin typeface="Tahoma" panose="020B0604030504040204"/>
                <a:ea typeface="Tahoma" panose="020B0604030504040204"/>
                <a:cs typeface="Tahoma" panose="020B0604030504040204"/>
                <a:sym typeface="Tahoma" panose="020B0604030504040204"/>
              </a:defRPr>
            </a:lvl5pPr>
            <a:lvl6pPr marL="2743200" marR="0" lvl="5"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0" indent="0"/>
            <a:r>
              <a:rPr lang="en-US" altLang="zh-CN" sz="2000" baseline="30000" dirty="0"/>
              <a:t>1 </a:t>
            </a:r>
            <a:r>
              <a:rPr lang="en-US" sz="2000" dirty="0"/>
              <a:t>Shandong University</a:t>
            </a:r>
          </a:p>
        </p:txBody>
      </p:sp>
      <p:sp>
        <p:nvSpPr>
          <p:cNvPr id="4" name="Google Shape;42;p1">
            <a:extLst>
              <a:ext uri="{FF2B5EF4-FFF2-40B4-BE49-F238E27FC236}">
                <a16:creationId xmlns:a16="http://schemas.microsoft.com/office/drawing/2014/main" id="{4B1353AB-5AB9-6B05-3CB4-598D2C05B7A3}"/>
              </a:ext>
            </a:extLst>
          </p:cNvPr>
          <p:cNvSpPr txBox="1">
            <a:spLocks/>
          </p:cNvSpPr>
          <p:nvPr/>
        </p:nvSpPr>
        <p:spPr>
          <a:xfrm>
            <a:off x="4796071" y="7426082"/>
            <a:ext cx="3453293" cy="534311"/>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0"/>
              </a:spcBef>
              <a:spcAft>
                <a:spcPts val="0"/>
              </a:spcAft>
              <a:buClr>
                <a:schemeClr val="accent1"/>
              </a:buClr>
              <a:buSzPts val="2700"/>
              <a:buFont typeface="Tahoma" panose="020B0604030504040204"/>
              <a:buNone/>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1620"/>
              <a:buFont typeface="Tahoma" panose="020B0604030504040204"/>
              <a:buChar char="•"/>
              <a:defRPr sz="2600" b="0" i="0" u="none" strike="noStrike" cap="none">
                <a:solidFill>
                  <a:schemeClr val="dk2"/>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1620"/>
              <a:buFont typeface="Tahoma" panose="020B0604030504040204"/>
              <a:buChar char="•"/>
              <a:defRPr sz="2400" b="0" i="0" u="none" strike="noStrike" cap="none">
                <a:solidFill>
                  <a:schemeClr val="dk2"/>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620"/>
              <a:buFont typeface="Tahoma" panose="020B0604030504040204"/>
              <a:buChar char="•"/>
              <a:defRPr sz="2000" b="0" i="0" u="none" strike="noStrike" cap="none">
                <a:solidFill>
                  <a:schemeClr val="dk2"/>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chemeClr val="dk2"/>
                </a:solidFill>
                <a:latin typeface="Tahoma" panose="020B0604030504040204"/>
                <a:ea typeface="Tahoma" panose="020B0604030504040204"/>
                <a:cs typeface="Tahoma" panose="020B0604030504040204"/>
                <a:sym typeface="Tahoma" panose="020B0604030504040204"/>
              </a:defRPr>
            </a:lvl5pPr>
            <a:lvl6pPr marL="2743200" marR="0" lvl="5"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4445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0" indent="0"/>
            <a:r>
              <a:rPr lang="en-US" altLang="zh-CN" sz="2000" baseline="30000" dirty="0"/>
              <a:t>2 </a:t>
            </a:r>
            <a:r>
              <a:rPr lang="en-US" altLang="zh-CN" sz="2000" dirty="0"/>
              <a:t>Renmin University of China</a:t>
            </a:r>
            <a:endParaRPr lang="en-US" sz="2000" dirty="0"/>
          </a:p>
        </p:txBody>
      </p:sp>
      <p:pic>
        <p:nvPicPr>
          <p:cNvPr id="1026" name="Picture 2" descr="logo">
            <a:extLst>
              <a:ext uri="{FF2B5EF4-FFF2-40B4-BE49-F238E27FC236}">
                <a16:creationId xmlns:a16="http://schemas.microsoft.com/office/drawing/2014/main" id="{0A95FD9E-2481-BBB0-6202-032136F3D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759" y="6703771"/>
            <a:ext cx="706582" cy="7065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418010"/>
            <a:ext cx="12954000" cy="785949"/>
          </a:xfrm>
          <a:noFill/>
          <a:ln>
            <a:noFill/>
          </a:ln>
        </p:spPr>
        <p:txBody>
          <a:bodyPr spcFirstLastPara="1" wrap="square" lIns="91425" tIns="45700" rIns="91425" bIns="45700" anchor="b" anchorCtr="0">
            <a:normAutofit/>
          </a:bodyPr>
          <a:lstStyle/>
          <a:p>
            <a:pPr lvl="0"/>
            <a:r>
              <a:rPr lang="en-US" b="1" dirty="0"/>
              <a:t>Overview</a:t>
            </a:r>
          </a:p>
        </p:txBody>
      </p:sp>
      <p:pic>
        <p:nvPicPr>
          <p:cNvPr id="6" name="图片 5">
            <a:extLst>
              <a:ext uri="{FF2B5EF4-FFF2-40B4-BE49-F238E27FC236}">
                <a16:creationId xmlns:a16="http://schemas.microsoft.com/office/drawing/2014/main" id="{EB6B48A6-1B4B-43AD-8A87-93A9C3FC010F}"/>
              </a:ext>
            </a:extLst>
          </p:cNvPr>
          <p:cNvPicPr>
            <a:picLocks noChangeAspect="1"/>
          </p:cNvPicPr>
          <p:nvPr/>
        </p:nvPicPr>
        <p:blipFill>
          <a:blip r:embed="rId3"/>
          <a:stretch>
            <a:fillRect/>
          </a:stretch>
        </p:blipFill>
        <p:spPr>
          <a:xfrm>
            <a:off x="1894045" y="1516558"/>
            <a:ext cx="10728960" cy="5647880"/>
          </a:xfrm>
          <a:prstGeom prst="rect">
            <a:avLst/>
          </a:prstGeom>
        </p:spPr>
      </p:pic>
      <p:sp>
        <p:nvSpPr>
          <p:cNvPr id="8" name="矩形 7">
            <a:extLst>
              <a:ext uri="{FF2B5EF4-FFF2-40B4-BE49-F238E27FC236}">
                <a16:creationId xmlns:a16="http://schemas.microsoft.com/office/drawing/2014/main" id="{9A6A961E-F9D6-4B37-A1B6-F0723902B845}"/>
              </a:ext>
            </a:extLst>
          </p:cNvPr>
          <p:cNvSpPr/>
          <p:nvPr/>
        </p:nvSpPr>
        <p:spPr>
          <a:xfrm>
            <a:off x="1944119" y="6679470"/>
            <a:ext cx="8734694" cy="4849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话气泡: 矩形 8">
            <a:extLst>
              <a:ext uri="{FF2B5EF4-FFF2-40B4-BE49-F238E27FC236}">
                <a16:creationId xmlns:a16="http://schemas.microsoft.com/office/drawing/2014/main" id="{590C5641-C35A-4391-B3EA-6E4C575FFB4B}"/>
              </a:ext>
            </a:extLst>
          </p:cNvPr>
          <p:cNvSpPr/>
          <p:nvPr/>
        </p:nvSpPr>
        <p:spPr>
          <a:xfrm>
            <a:off x="6893307" y="5490016"/>
            <a:ext cx="3576500" cy="727166"/>
          </a:xfrm>
          <a:prstGeom prst="wedgeRectCallout">
            <a:avLst>
              <a:gd name="adj1" fmla="val -31318"/>
              <a:gd name="adj2" fmla="val 1047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2"/>
                </a:solidFill>
              </a:rPr>
              <a:t>Dynamic Sequence Control</a:t>
            </a:r>
          </a:p>
        </p:txBody>
      </p:sp>
    </p:spTree>
    <p:extLst>
      <p:ext uri="{BB962C8B-B14F-4D97-AF65-F5344CB8AC3E}">
        <p14:creationId xmlns:p14="http://schemas.microsoft.com/office/powerpoint/2010/main" val="17209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body" idx="1"/>
          </p:nvPr>
        </p:nvSpPr>
        <p:spPr>
          <a:xfrm>
            <a:off x="1358236" y="5751980"/>
            <a:ext cx="4709160" cy="1016544"/>
          </a:xfrm>
          <a:noFill/>
          <a:ln>
            <a:noFill/>
          </a:ln>
        </p:spPr>
        <p:txBody>
          <a:bodyPr spcFirstLastPara="1" wrap="square" lIns="130600" tIns="65300" rIns="130600" bIns="65300" anchor="t" anchorCtr="0">
            <a:noAutofit/>
          </a:bodyPr>
          <a:lstStyle/>
          <a:p>
            <a:pPr marL="57150" lvl="0" indent="0">
              <a:lnSpc>
                <a:spcPct val="150000"/>
              </a:lnSpc>
              <a:buNone/>
            </a:pPr>
            <a:r>
              <a:rPr lang="en-US" altLang="zh-CN" dirty="0">
                <a:ea typeface="宋体" panose="02010600030101010101" pitchFamily="2" charset="-122"/>
              </a:rPr>
              <a:t>Region Segmentation</a:t>
            </a:r>
          </a:p>
        </p:txBody>
      </p:sp>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Isolating the Plume</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Plume Location</a:t>
            </a:r>
          </a:p>
        </p:txBody>
      </p:sp>
      <p:sp>
        <p:nvSpPr>
          <p:cNvPr id="6" name="Google Shape;55;p3">
            <a:extLst>
              <a:ext uri="{FF2B5EF4-FFF2-40B4-BE49-F238E27FC236}">
                <a16:creationId xmlns:a16="http://schemas.microsoft.com/office/drawing/2014/main" id="{8B9DC73A-185D-21D0-D587-B3842F0B32E3}"/>
              </a:ext>
            </a:extLst>
          </p:cNvPr>
          <p:cNvSpPr txBox="1">
            <a:spLocks/>
          </p:cNvSpPr>
          <p:nvPr/>
        </p:nvSpPr>
        <p:spPr>
          <a:xfrm>
            <a:off x="6013078" y="5779302"/>
            <a:ext cx="4709160" cy="85543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57150" indent="0">
              <a:lnSpc>
                <a:spcPct val="150000"/>
              </a:lnSpc>
              <a:buFont typeface="Tahoma" panose="020B0604030504040204"/>
              <a:buNone/>
            </a:pPr>
            <a:r>
              <a:rPr lang="en-US" altLang="zh-CN" dirty="0">
                <a:ea typeface="宋体" panose="02010600030101010101" pitchFamily="2" charset="-122"/>
              </a:rPr>
              <a:t>Region Filtering</a:t>
            </a:r>
          </a:p>
        </p:txBody>
      </p:sp>
      <p:sp>
        <p:nvSpPr>
          <p:cNvPr id="7" name="Google Shape;55;p3">
            <a:extLst>
              <a:ext uri="{FF2B5EF4-FFF2-40B4-BE49-F238E27FC236}">
                <a16:creationId xmlns:a16="http://schemas.microsoft.com/office/drawing/2014/main" id="{47A0691F-BE5B-0B25-9442-1038A69AFB6E}"/>
              </a:ext>
            </a:extLst>
          </p:cNvPr>
          <p:cNvSpPr txBox="1">
            <a:spLocks/>
          </p:cNvSpPr>
          <p:nvPr/>
        </p:nvSpPr>
        <p:spPr>
          <a:xfrm>
            <a:off x="10033595" y="5811151"/>
            <a:ext cx="3263536" cy="855436"/>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57150" indent="0">
              <a:lnSpc>
                <a:spcPct val="150000"/>
              </a:lnSpc>
              <a:buFont typeface="Tahoma" panose="020B0604030504040204"/>
              <a:buNone/>
            </a:pPr>
            <a:r>
              <a:rPr lang="en-US" altLang="zh-CN" dirty="0">
                <a:ea typeface="宋体" panose="02010600030101010101" pitchFamily="2" charset="-122"/>
              </a:rPr>
              <a:t>ROI Selection</a:t>
            </a:r>
            <a:endParaRPr lang="zh-CN" altLang="en-US" dirty="0">
              <a:ea typeface="宋体" panose="02010600030101010101" pitchFamily="2" charset="-122"/>
            </a:endParaRPr>
          </a:p>
        </p:txBody>
      </p:sp>
      <p:pic>
        <p:nvPicPr>
          <p:cNvPr id="9" name="图片 8">
            <a:extLst>
              <a:ext uri="{FF2B5EF4-FFF2-40B4-BE49-F238E27FC236}">
                <a16:creationId xmlns:a16="http://schemas.microsoft.com/office/drawing/2014/main" id="{B6EF01A4-CC37-B890-B40F-C2E64AB6139B}"/>
              </a:ext>
            </a:extLst>
          </p:cNvPr>
          <p:cNvPicPr>
            <a:picLocks noChangeAspect="1"/>
          </p:cNvPicPr>
          <p:nvPr/>
        </p:nvPicPr>
        <p:blipFill>
          <a:blip r:embed="rId3"/>
          <a:srcRect r="69728" b="11781"/>
          <a:stretch/>
        </p:blipFill>
        <p:spPr>
          <a:xfrm>
            <a:off x="1752158" y="2971133"/>
            <a:ext cx="3018480" cy="2672765"/>
          </a:xfrm>
          <a:prstGeom prst="rect">
            <a:avLst/>
          </a:prstGeom>
        </p:spPr>
      </p:pic>
      <p:pic>
        <p:nvPicPr>
          <p:cNvPr id="10" name="图片 9">
            <a:extLst>
              <a:ext uri="{FF2B5EF4-FFF2-40B4-BE49-F238E27FC236}">
                <a16:creationId xmlns:a16="http://schemas.microsoft.com/office/drawing/2014/main" id="{4029A5B9-AACE-EED8-CBD0-CC3E2CCD3241}"/>
              </a:ext>
            </a:extLst>
          </p:cNvPr>
          <p:cNvPicPr>
            <a:picLocks noChangeAspect="1"/>
          </p:cNvPicPr>
          <p:nvPr/>
        </p:nvPicPr>
        <p:blipFill>
          <a:blip r:embed="rId3"/>
          <a:srcRect l="34830" t="5721" r="34898" b="6060"/>
          <a:stretch/>
        </p:blipFill>
        <p:spPr>
          <a:xfrm>
            <a:off x="5737456" y="2989591"/>
            <a:ext cx="3061181" cy="2710576"/>
          </a:xfrm>
          <a:prstGeom prst="rect">
            <a:avLst/>
          </a:prstGeom>
        </p:spPr>
      </p:pic>
      <p:pic>
        <p:nvPicPr>
          <p:cNvPr id="11" name="图片 10">
            <a:extLst>
              <a:ext uri="{FF2B5EF4-FFF2-40B4-BE49-F238E27FC236}">
                <a16:creationId xmlns:a16="http://schemas.microsoft.com/office/drawing/2014/main" id="{E82AA712-2ED7-9C34-B5F7-BE9F60F8FA42}"/>
              </a:ext>
            </a:extLst>
          </p:cNvPr>
          <p:cNvPicPr>
            <a:picLocks noChangeAspect="1"/>
          </p:cNvPicPr>
          <p:nvPr/>
        </p:nvPicPr>
        <p:blipFill>
          <a:blip r:embed="rId3"/>
          <a:srcRect l="69761" t="12352" r="-33" b="-572"/>
          <a:stretch/>
        </p:blipFill>
        <p:spPr>
          <a:xfrm>
            <a:off x="9656814" y="3029159"/>
            <a:ext cx="3061181" cy="2710576"/>
          </a:xfrm>
          <a:prstGeom prst="rect">
            <a:avLst/>
          </a:prstGeom>
        </p:spPr>
      </p:pic>
      <p:sp>
        <p:nvSpPr>
          <p:cNvPr id="12" name="箭头: 右 11">
            <a:extLst>
              <a:ext uri="{FF2B5EF4-FFF2-40B4-BE49-F238E27FC236}">
                <a16:creationId xmlns:a16="http://schemas.microsoft.com/office/drawing/2014/main" id="{D1B41FEB-633E-FE54-7578-BBB9A96F93B5}"/>
              </a:ext>
            </a:extLst>
          </p:cNvPr>
          <p:cNvSpPr/>
          <p:nvPr/>
        </p:nvSpPr>
        <p:spPr>
          <a:xfrm>
            <a:off x="4905428" y="4114800"/>
            <a:ext cx="697238" cy="791755"/>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右 12">
            <a:extLst>
              <a:ext uri="{FF2B5EF4-FFF2-40B4-BE49-F238E27FC236}">
                <a16:creationId xmlns:a16="http://schemas.microsoft.com/office/drawing/2014/main" id="{4251C78D-43CF-E89B-21B8-1289981A92F7}"/>
              </a:ext>
            </a:extLst>
          </p:cNvPr>
          <p:cNvSpPr/>
          <p:nvPr/>
        </p:nvSpPr>
        <p:spPr>
          <a:xfrm>
            <a:off x="8959576" y="4114800"/>
            <a:ext cx="697238" cy="791755"/>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body" idx="1"/>
          </p:nvPr>
        </p:nvSpPr>
        <p:spPr>
          <a:xfrm>
            <a:off x="3901445" y="2413283"/>
            <a:ext cx="9990046" cy="4394200"/>
          </a:xfrm>
          <a:noFill/>
          <a:ln>
            <a:noFill/>
          </a:ln>
        </p:spPr>
        <p:txBody>
          <a:bodyPr spcFirstLastPara="1" wrap="square" lIns="130600" tIns="65300" rIns="130600" bIns="65300" anchor="t" anchorCtr="0">
            <a:noAutofit/>
          </a:bodyPr>
          <a:lstStyle/>
          <a:p>
            <a:pPr lvl="0" algn="just">
              <a:lnSpc>
                <a:spcPct val="150000"/>
              </a:lnSpc>
              <a:buFont typeface="Wingdings" panose="05000000000000000000" pitchFamily="2" charset="2"/>
              <a:buChar char="l"/>
            </a:pPr>
            <a:r>
              <a:rPr lang="en-US" dirty="0"/>
              <a:t>We use a combination of </a:t>
            </a:r>
            <a:r>
              <a:rPr lang="en-US" b="1" dirty="0"/>
              <a:t>direct volume rendering </a:t>
            </a:r>
            <a:r>
              <a:rPr lang="en-US" dirty="0"/>
              <a:t>and </a:t>
            </a:r>
            <a:r>
              <a:rPr lang="en-US" b="1" dirty="0"/>
              <a:t>iso-surface extraction </a:t>
            </a:r>
            <a:r>
              <a:rPr lang="en-US" dirty="0"/>
              <a:t>to show the plume itself.</a:t>
            </a:r>
          </a:p>
          <a:p>
            <a:pPr lvl="0" algn="just">
              <a:lnSpc>
                <a:spcPct val="150000"/>
              </a:lnSpc>
              <a:buFont typeface="Wingdings" panose="05000000000000000000" pitchFamily="2" charset="2"/>
              <a:buChar char="l"/>
            </a:pPr>
            <a:r>
              <a:rPr lang="en-US" dirty="0"/>
              <a:t>To facilitate smooth data evolution, we interpolate data between consecutive time steps using </a:t>
            </a:r>
            <a:r>
              <a:rPr lang="en-US" b="1" dirty="0"/>
              <a:t>linear interpolation</a:t>
            </a:r>
            <a:r>
              <a:rPr lang="en-US" dirty="0"/>
              <a:t>.</a:t>
            </a:r>
            <a:endParaRPr lang="zh-CN" altLang="en-US" dirty="0"/>
          </a:p>
        </p:txBody>
      </p:sp>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Display the Plume</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Plume Location</a:t>
            </a:r>
          </a:p>
        </p:txBody>
      </p:sp>
      <p:pic>
        <p:nvPicPr>
          <p:cNvPr id="4" name="图片 3">
            <a:extLst>
              <a:ext uri="{FF2B5EF4-FFF2-40B4-BE49-F238E27FC236}">
                <a16:creationId xmlns:a16="http://schemas.microsoft.com/office/drawing/2014/main" id="{A4F513F5-1198-5423-CB67-A3173B2FFE18}"/>
              </a:ext>
            </a:extLst>
          </p:cNvPr>
          <p:cNvPicPr>
            <a:picLocks noChangeAspect="1"/>
          </p:cNvPicPr>
          <p:nvPr/>
        </p:nvPicPr>
        <p:blipFill>
          <a:blip r:embed="rId3"/>
          <a:stretch>
            <a:fillRect/>
          </a:stretch>
        </p:blipFill>
        <p:spPr>
          <a:xfrm>
            <a:off x="838200" y="2413283"/>
            <a:ext cx="2967446" cy="490046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Features Overview</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10" name="组合 9">
            <a:extLst>
              <a:ext uri="{FF2B5EF4-FFF2-40B4-BE49-F238E27FC236}">
                <a16:creationId xmlns:a16="http://schemas.microsoft.com/office/drawing/2014/main" id="{28C12D69-9611-4345-9223-3C7340135E3C}"/>
              </a:ext>
            </a:extLst>
          </p:cNvPr>
          <p:cNvGrpSpPr/>
          <p:nvPr/>
        </p:nvGrpSpPr>
        <p:grpSpPr>
          <a:xfrm>
            <a:off x="2629538" y="2228669"/>
            <a:ext cx="9371324" cy="5188131"/>
            <a:chOff x="1473926" y="2391308"/>
            <a:chExt cx="8915158" cy="5031298"/>
          </a:xfrm>
        </p:grpSpPr>
        <p:pic>
          <p:nvPicPr>
            <p:cNvPr id="2" name="图片 1">
              <a:extLst>
                <a:ext uri="{FF2B5EF4-FFF2-40B4-BE49-F238E27FC236}">
                  <a16:creationId xmlns:a16="http://schemas.microsoft.com/office/drawing/2014/main" id="{D28E8922-2C42-3289-242D-A8D03C8E0845}"/>
                </a:ext>
              </a:extLst>
            </p:cNvPr>
            <p:cNvPicPr>
              <a:picLocks noChangeAspect="1"/>
            </p:cNvPicPr>
            <p:nvPr/>
          </p:nvPicPr>
          <p:blipFill rotWithShape="1">
            <a:blip r:embed="rId3">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4" name="图片 3">
              <a:extLst>
                <a:ext uri="{FF2B5EF4-FFF2-40B4-BE49-F238E27FC236}">
                  <a16:creationId xmlns:a16="http://schemas.microsoft.com/office/drawing/2014/main" id="{F700BBD3-F24B-2BFF-06AF-CAA5A2909B87}"/>
                </a:ext>
              </a:extLst>
            </p:cNvPr>
            <p:cNvPicPr>
              <a:picLocks noChangeAspect="1"/>
            </p:cNvPicPr>
            <p:nvPr/>
          </p:nvPicPr>
          <p:blipFill>
            <a:blip r:embed="rId4"/>
            <a:stretch>
              <a:fillRect/>
            </a:stretch>
          </p:blipFill>
          <p:spPr>
            <a:xfrm>
              <a:off x="3876361" y="2391309"/>
              <a:ext cx="1967257" cy="2356094"/>
            </a:xfrm>
            <a:prstGeom prst="rect">
              <a:avLst/>
            </a:prstGeom>
          </p:spPr>
        </p:pic>
        <p:pic>
          <p:nvPicPr>
            <p:cNvPr id="5" name="图片 4">
              <a:extLst>
                <a:ext uri="{FF2B5EF4-FFF2-40B4-BE49-F238E27FC236}">
                  <a16:creationId xmlns:a16="http://schemas.microsoft.com/office/drawing/2014/main" id="{52F01787-2858-1F2C-0635-9F8F269A0601}"/>
                </a:ext>
              </a:extLst>
            </p:cNvPr>
            <p:cNvPicPr>
              <a:picLocks noChangeAspect="1"/>
            </p:cNvPicPr>
            <p:nvPr/>
          </p:nvPicPr>
          <p:blipFill>
            <a:blip r:embed="rId5"/>
            <a:stretch>
              <a:fillRect/>
            </a:stretch>
          </p:blipFill>
          <p:spPr>
            <a:xfrm>
              <a:off x="3876361" y="4928515"/>
              <a:ext cx="1967256" cy="2494091"/>
            </a:xfrm>
            <a:prstGeom prst="rect">
              <a:avLst/>
            </a:prstGeom>
          </p:spPr>
        </p:pic>
        <p:pic>
          <p:nvPicPr>
            <p:cNvPr id="6" name="图片 5">
              <a:extLst>
                <a:ext uri="{FF2B5EF4-FFF2-40B4-BE49-F238E27FC236}">
                  <a16:creationId xmlns:a16="http://schemas.microsoft.com/office/drawing/2014/main" id="{C0EC6BBB-8B47-85F0-D65D-3066B9BA3DC7}"/>
                </a:ext>
              </a:extLst>
            </p:cNvPr>
            <p:cNvPicPr>
              <a:picLocks noChangeAspect="1"/>
            </p:cNvPicPr>
            <p:nvPr/>
          </p:nvPicPr>
          <p:blipFill rotWithShape="1">
            <a:blip r:embed="rId6">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7" name="图片 6">
              <a:extLst>
                <a:ext uri="{FF2B5EF4-FFF2-40B4-BE49-F238E27FC236}">
                  <a16:creationId xmlns:a16="http://schemas.microsoft.com/office/drawing/2014/main" id="{DAD71B41-E6E4-1CDC-0370-1990069A7DF2}"/>
                </a:ext>
              </a:extLst>
            </p:cNvPr>
            <p:cNvPicPr>
              <a:picLocks noChangeAspect="1"/>
            </p:cNvPicPr>
            <p:nvPr/>
          </p:nvPicPr>
          <p:blipFill rotWithShape="1">
            <a:blip r:embed="rId7">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8" name="图片 7">
              <a:extLst>
                <a:ext uri="{FF2B5EF4-FFF2-40B4-BE49-F238E27FC236}">
                  <a16:creationId xmlns:a16="http://schemas.microsoft.com/office/drawing/2014/main" id="{BA593E25-7A67-D409-3BC9-68FA053FE2B6}"/>
                </a:ext>
              </a:extLst>
            </p:cNvPr>
            <p:cNvPicPr>
              <a:picLocks noChangeAspect="1"/>
            </p:cNvPicPr>
            <p:nvPr/>
          </p:nvPicPr>
          <p:blipFill rotWithShape="1">
            <a:blip r:embed="rId8">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9" name="图片 8">
              <a:extLst>
                <a:ext uri="{FF2B5EF4-FFF2-40B4-BE49-F238E27FC236}">
                  <a16:creationId xmlns:a16="http://schemas.microsoft.com/office/drawing/2014/main" id="{D9B140DF-3387-A114-B838-036E6E4316BE}"/>
                </a:ext>
              </a:extLst>
            </p:cNvPr>
            <p:cNvPicPr>
              <a:picLocks noChangeAspect="1"/>
            </p:cNvPicPr>
            <p:nvPr/>
          </p:nvPicPr>
          <p:blipFill rotWithShape="1">
            <a:blip r:embed="rId9">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Plume Centerline</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19" name="组合 18">
            <a:extLst>
              <a:ext uri="{FF2B5EF4-FFF2-40B4-BE49-F238E27FC236}">
                <a16:creationId xmlns:a16="http://schemas.microsoft.com/office/drawing/2014/main" id="{C75A59B7-60D8-0B19-C631-A7ECBC57BD40}"/>
              </a:ext>
            </a:extLst>
          </p:cNvPr>
          <p:cNvGrpSpPr/>
          <p:nvPr/>
        </p:nvGrpSpPr>
        <p:grpSpPr>
          <a:xfrm>
            <a:off x="2629538" y="2228203"/>
            <a:ext cx="9378352" cy="5188597"/>
            <a:chOff x="2629538" y="2228203"/>
            <a:chExt cx="9378352" cy="5188597"/>
          </a:xfrm>
        </p:grpSpPr>
        <p:sp>
          <p:nvSpPr>
            <p:cNvPr id="18" name="矩形 17">
              <a:extLst>
                <a:ext uri="{FF2B5EF4-FFF2-40B4-BE49-F238E27FC236}">
                  <a16:creationId xmlns:a16="http://schemas.microsoft.com/office/drawing/2014/main" id="{19848DEF-86BE-02B5-2FB5-EE29EA1C4F15}"/>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E53FEBE9-3BC7-5021-F84B-30D34C0927AE}"/>
                </a:ext>
              </a:extLst>
            </p:cNvPr>
            <p:cNvGrpSpPr/>
            <p:nvPr/>
          </p:nvGrpSpPr>
          <p:grpSpPr>
            <a:xfrm>
              <a:off x="2629538" y="2228669"/>
              <a:ext cx="9371324" cy="5188131"/>
              <a:chOff x="1473926" y="2391308"/>
              <a:chExt cx="8915158" cy="5031298"/>
            </a:xfrm>
          </p:grpSpPr>
          <p:pic>
            <p:nvPicPr>
              <p:cNvPr id="11" name="图片 10">
                <a:extLst>
                  <a:ext uri="{FF2B5EF4-FFF2-40B4-BE49-F238E27FC236}">
                    <a16:creationId xmlns:a16="http://schemas.microsoft.com/office/drawing/2014/main" id="{CE2778B4-5F62-D476-8A3C-1AB5A99BD32A}"/>
                  </a:ext>
                </a:extLst>
              </p:cNvPr>
              <p:cNvPicPr>
                <a:picLocks noChangeAspect="1"/>
              </p:cNvPicPr>
              <p:nvPr/>
            </p:nvPicPr>
            <p:blipFill rotWithShape="1">
              <a:blip r:embed="rId3">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2" name="图片 11">
                <a:extLst>
                  <a:ext uri="{FF2B5EF4-FFF2-40B4-BE49-F238E27FC236}">
                    <a16:creationId xmlns:a16="http://schemas.microsoft.com/office/drawing/2014/main" id="{BD3E3EC5-6DE4-D10D-46E7-1223A0AEA188}"/>
                  </a:ext>
                </a:extLst>
              </p:cNvPr>
              <p:cNvPicPr>
                <a:picLocks noChangeAspect="1"/>
              </p:cNvPicPr>
              <p:nvPr/>
            </p:nvPicPr>
            <p:blipFill>
              <a:blip r:embed="rId4">
                <a:alphaModFix amt="20000"/>
              </a:blip>
              <a:stretch>
                <a:fillRect/>
              </a:stretch>
            </p:blipFill>
            <p:spPr>
              <a:xfrm>
                <a:off x="3876361" y="2391309"/>
                <a:ext cx="1967257" cy="2356094"/>
              </a:xfrm>
              <a:prstGeom prst="rect">
                <a:avLst/>
              </a:prstGeom>
            </p:spPr>
          </p:pic>
          <p:pic>
            <p:nvPicPr>
              <p:cNvPr id="13" name="图片 12">
                <a:extLst>
                  <a:ext uri="{FF2B5EF4-FFF2-40B4-BE49-F238E27FC236}">
                    <a16:creationId xmlns:a16="http://schemas.microsoft.com/office/drawing/2014/main" id="{1C9399BE-20D1-6055-E758-273955839762}"/>
                  </a:ext>
                </a:extLst>
              </p:cNvPr>
              <p:cNvPicPr>
                <a:picLocks noChangeAspect="1"/>
              </p:cNvPicPr>
              <p:nvPr/>
            </p:nvPicPr>
            <p:blipFill>
              <a:blip r:embed="rId5">
                <a:alphaModFix amt="20000"/>
              </a:blip>
              <a:stretch>
                <a:fillRect/>
              </a:stretch>
            </p:blipFill>
            <p:spPr>
              <a:xfrm>
                <a:off x="3876361" y="4928515"/>
                <a:ext cx="1967256" cy="2494091"/>
              </a:xfrm>
              <a:prstGeom prst="rect">
                <a:avLst/>
              </a:prstGeom>
            </p:spPr>
          </p:pic>
          <p:pic>
            <p:nvPicPr>
              <p:cNvPr id="14" name="图片 13">
                <a:extLst>
                  <a:ext uri="{FF2B5EF4-FFF2-40B4-BE49-F238E27FC236}">
                    <a16:creationId xmlns:a16="http://schemas.microsoft.com/office/drawing/2014/main" id="{8C2F1431-0744-CF74-4E95-C523016CD1A0}"/>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15" name="图片 14">
                <a:extLst>
                  <a:ext uri="{FF2B5EF4-FFF2-40B4-BE49-F238E27FC236}">
                    <a16:creationId xmlns:a16="http://schemas.microsoft.com/office/drawing/2014/main" id="{864BB013-8ED3-3D73-A683-841A4E501E76}"/>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16" name="图片 15">
                <a:extLst>
                  <a:ext uri="{FF2B5EF4-FFF2-40B4-BE49-F238E27FC236}">
                    <a16:creationId xmlns:a16="http://schemas.microsoft.com/office/drawing/2014/main" id="{2835CCED-3DBF-67F0-C12B-4490BF238587}"/>
                  </a:ext>
                </a:extLst>
              </p:cNvPr>
              <p:cNvPicPr>
                <a:picLocks noChangeAspect="1"/>
              </p:cNvPicPr>
              <p:nvPr/>
            </p:nvPicPr>
            <p:blipFill rotWithShape="1">
              <a:blip r:embed="rId8">
                <a:alphaModFix amt="20000"/>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17" name="图片 16">
                <a:extLst>
                  <a:ext uri="{FF2B5EF4-FFF2-40B4-BE49-F238E27FC236}">
                    <a16:creationId xmlns:a16="http://schemas.microsoft.com/office/drawing/2014/main" id="{633D093F-5FB4-97C7-E0E5-11C1FB793B51}"/>
                  </a:ext>
                </a:extLst>
              </p:cNvPr>
              <p:cNvPicPr>
                <a:picLocks noChangeAspect="1"/>
              </p:cNvPicPr>
              <p:nvPr/>
            </p:nvPicPr>
            <p:blipFill rotWithShape="1">
              <a:blip r:embed="rId9">
                <a:alphaModFix amt="20000"/>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Tree>
    <p:extLst>
      <p:ext uri="{BB962C8B-B14F-4D97-AF65-F5344CB8AC3E}">
        <p14:creationId xmlns:p14="http://schemas.microsoft.com/office/powerpoint/2010/main" val="149096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Plume Centerline</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23" name="组合 22">
            <a:extLst>
              <a:ext uri="{FF2B5EF4-FFF2-40B4-BE49-F238E27FC236}">
                <a16:creationId xmlns:a16="http://schemas.microsoft.com/office/drawing/2014/main" id="{A730EF11-16FC-6B8F-04ED-CAF549A1E61D}"/>
              </a:ext>
            </a:extLst>
          </p:cNvPr>
          <p:cNvGrpSpPr/>
          <p:nvPr/>
        </p:nvGrpSpPr>
        <p:grpSpPr>
          <a:xfrm>
            <a:off x="2629538" y="2228203"/>
            <a:ext cx="9378352" cy="5188597"/>
            <a:chOff x="2629538" y="2228203"/>
            <a:chExt cx="9378352" cy="5188597"/>
          </a:xfrm>
        </p:grpSpPr>
        <p:sp>
          <p:nvSpPr>
            <p:cNvPr id="24" name="矩形 23">
              <a:extLst>
                <a:ext uri="{FF2B5EF4-FFF2-40B4-BE49-F238E27FC236}">
                  <a16:creationId xmlns:a16="http://schemas.microsoft.com/office/drawing/2014/main" id="{B1FC99C5-D759-7DE1-1606-60A5C3EEA646}"/>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F14EA391-D478-516F-F6C4-FB09BB8B9CF6}"/>
                </a:ext>
              </a:extLst>
            </p:cNvPr>
            <p:cNvGrpSpPr/>
            <p:nvPr/>
          </p:nvGrpSpPr>
          <p:grpSpPr>
            <a:xfrm>
              <a:off x="2629538" y="2228669"/>
              <a:ext cx="9371324" cy="5188131"/>
              <a:chOff x="1473926" y="2391308"/>
              <a:chExt cx="8915158" cy="5031298"/>
            </a:xfrm>
          </p:grpSpPr>
          <p:pic>
            <p:nvPicPr>
              <p:cNvPr id="26" name="图片 25">
                <a:extLst>
                  <a:ext uri="{FF2B5EF4-FFF2-40B4-BE49-F238E27FC236}">
                    <a16:creationId xmlns:a16="http://schemas.microsoft.com/office/drawing/2014/main" id="{99F9532F-3CCA-F32B-F91A-A27A55ACC184}"/>
                  </a:ext>
                </a:extLst>
              </p:cNvPr>
              <p:cNvPicPr>
                <a:picLocks noChangeAspect="1"/>
              </p:cNvPicPr>
              <p:nvPr/>
            </p:nvPicPr>
            <p:blipFill rotWithShape="1">
              <a:blip r:embed="rId3">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27" name="图片 26">
                <a:extLst>
                  <a:ext uri="{FF2B5EF4-FFF2-40B4-BE49-F238E27FC236}">
                    <a16:creationId xmlns:a16="http://schemas.microsoft.com/office/drawing/2014/main" id="{0F06BCF0-6201-828F-5DD6-6C1424F03CBC}"/>
                  </a:ext>
                </a:extLst>
              </p:cNvPr>
              <p:cNvPicPr>
                <a:picLocks noChangeAspect="1"/>
              </p:cNvPicPr>
              <p:nvPr/>
            </p:nvPicPr>
            <p:blipFill>
              <a:blip r:embed="rId4">
                <a:alphaModFix amt="20000"/>
              </a:blip>
              <a:stretch>
                <a:fillRect/>
              </a:stretch>
            </p:blipFill>
            <p:spPr>
              <a:xfrm>
                <a:off x="3876361" y="2391309"/>
                <a:ext cx="1967257" cy="2356094"/>
              </a:xfrm>
              <a:prstGeom prst="rect">
                <a:avLst/>
              </a:prstGeom>
            </p:spPr>
          </p:pic>
          <p:pic>
            <p:nvPicPr>
              <p:cNvPr id="28" name="图片 27">
                <a:extLst>
                  <a:ext uri="{FF2B5EF4-FFF2-40B4-BE49-F238E27FC236}">
                    <a16:creationId xmlns:a16="http://schemas.microsoft.com/office/drawing/2014/main" id="{F331535E-8D5D-C805-AF8F-613DDA711885}"/>
                  </a:ext>
                </a:extLst>
              </p:cNvPr>
              <p:cNvPicPr>
                <a:picLocks noChangeAspect="1"/>
              </p:cNvPicPr>
              <p:nvPr/>
            </p:nvPicPr>
            <p:blipFill>
              <a:blip r:embed="rId5">
                <a:alphaModFix amt="20000"/>
              </a:blip>
              <a:stretch>
                <a:fillRect/>
              </a:stretch>
            </p:blipFill>
            <p:spPr>
              <a:xfrm>
                <a:off x="3876361" y="4928515"/>
                <a:ext cx="1967256" cy="2494091"/>
              </a:xfrm>
              <a:prstGeom prst="rect">
                <a:avLst/>
              </a:prstGeom>
            </p:spPr>
          </p:pic>
          <p:pic>
            <p:nvPicPr>
              <p:cNvPr id="29" name="图片 28">
                <a:extLst>
                  <a:ext uri="{FF2B5EF4-FFF2-40B4-BE49-F238E27FC236}">
                    <a16:creationId xmlns:a16="http://schemas.microsoft.com/office/drawing/2014/main" id="{BC8E3DE1-ED58-5395-54A1-6AEB863080DC}"/>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30" name="图片 29">
                <a:extLst>
                  <a:ext uri="{FF2B5EF4-FFF2-40B4-BE49-F238E27FC236}">
                    <a16:creationId xmlns:a16="http://schemas.microsoft.com/office/drawing/2014/main" id="{DBC10DBA-C701-E856-A846-7A7A52550F4E}"/>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31" name="图片 30">
                <a:extLst>
                  <a:ext uri="{FF2B5EF4-FFF2-40B4-BE49-F238E27FC236}">
                    <a16:creationId xmlns:a16="http://schemas.microsoft.com/office/drawing/2014/main" id="{64AE2500-C0EF-E022-B6A2-4103C2123CB5}"/>
                  </a:ext>
                </a:extLst>
              </p:cNvPr>
              <p:cNvPicPr>
                <a:picLocks noChangeAspect="1"/>
              </p:cNvPicPr>
              <p:nvPr/>
            </p:nvPicPr>
            <p:blipFill rotWithShape="1">
              <a:blip r:embed="rId8">
                <a:alphaModFix amt="20000"/>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32" name="图片 31">
                <a:extLst>
                  <a:ext uri="{FF2B5EF4-FFF2-40B4-BE49-F238E27FC236}">
                    <a16:creationId xmlns:a16="http://schemas.microsoft.com/office/drawing/2014/main" id="{C900AD47-CD53-EE7C-AF05-90621341E41E}"/>
                  </a:ext>
                </a:extLst>
              </p:cNvPr>
              <p:cNvPicPr>
                <a:picLocks noChangeAspect="1"/>
              </p:cNvPicPr>
              <p:nvPr/>
            </p:nvPicPr>
            <p:blipFill rotWithShape="1">
              <a:blip r:embed="rId9">
                <a:alphaModFix amt="20000"/>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
        <p:nvSpPr>
          <p:cNvPr id="11" name="对话气泡: 圆角矩形 10">
            <a:extLst>
              <a:ext uri="{FF2B5EF4-FFF2-40B4-BE49-F238E27FC236}">
                <a16:creationId xmlns:a16="http://schemas.microsoft.com/office/drawing/2014/main" id="{17B8EF84-AF60-F94F-522D-8228C0970245}"/>
              </a:ext>
            </a:extLst>
          </p:cNvPr>
          <p:cNvSpPr/>
          <p:nvPr/>
        </p:nvSpPr>
        <p:spPr>
          <a:xfrm>
            <a:off x="5212509" y="3691915"/>
            <a:ext cx="6740116" cy="1930400"/>
          </a:xfrm>
          <a:prstGeom prst="wedgeRoundRectCallout">
            <a:avLst>
              <a:gd name="adj1" fmla="val -49797"/>
              <a:gd name="adj2" fmla="val 13302"/>
              <a:gd name="adj3" fmla="val 16667"/>
            </a:avLst>
          </a:prstGeom>
          <a:solidFill>
            <a:schemeClr val="tx2"/>
          </a:solidFill>
          <a:ln w="63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Google Shape;55;p3">
            <a:extLst>
              <a:ext uri="{FF2B5EF4-FFF2-40B4-BE49-F238E27FC236}">
                <a16:creationId xmlns:a16="http://schemas.microsoft.com/office/drawing/2014/main" id="{FBC2D21F-3B1B-F4FA-9E3E-A1E43CE2E5BB}"/>
              </a:ext>
            </a:extLst>
          </p:cNvPr>
          <p:cNvSpPr txBox="1">
            <a:spLocks noGrp="1"/>
          </p:cNvSpPr>
          <p:nvPr>
            <p:ph type="body" idx="1"/>
          </p:nvPr>
        </p:nvSpPr>
        <p:spPr>
          <a:xfrm>
            <a:off x="5429303" y="3857302"/>
            <a:ext cx="6410029" cy="1644550"/>
          </a:xfrm>
          <a:noFill/>
          <a:ln>
            <a:noFill/>
          </a:ln>
        </p:spPr>
        <p:txBody>
          <a:bodyPr spcFirstLastPara="1" wrap="square" lIns="130600" tIns="65300" rIns="130600" bIns="65300" anchor="t" anchorCtr="0">
            <a:noAutofit/>
          </a:bodyPr>
          <a:lstStyle/>
          <a:p>
            <a:pPr lvl="0">
              <a:lnSpc>
                <a:spcPct val="150000"/>
              </a:lnSpc>
              <a:buFont typeface="Arial" panose="020B0604020202020204" pitchFamily="34" charset="0"/>
              <a:buChar char="•"/>
            </a:pPr>
            <a:r>
              <a:rPr lang="en-US" sz="2000" dirty="0"/>
              <a:t>Slice along the z-axis</a:t>
            </a:r>
          </a:p>
          <a:p>
            <a:pPr lvl="0">
              <a:lnSpc>
                <a:spcPct val="150000"/>
              </a:lnSpc>
              <a:buFont typeface="Arial" panose="020B0604020202020204" pitchFamily="34" charset="0"/>
              <a:buChar char="•"/>
            </a:pPr>
            <a:r>
              <a:rPr lang="en-US" sz="2000" dirty="0"/>
              <a:t>Find local maximum point in each slice</a:t>
            </a:r>
          </a:p>
          <a:p>
            <a:pPr lvl="0">
              <a:lnSpc>
                <a:spcPct val="150000"/>
              </a:lnSpc>
              <a:buFont typeface="Arial" panose="020B0604020202020204" pitchFamily="34" charset="0"/>
              <a:buChar char="•"/>
            </a:pPr>
            <a:r>
              <a:rPr lang="en-US" sz="2000" dirty="0"/>
              <a:t>Curve fitting</a:t>
            </a:r>
          </a:p>
        </p:txBody>
      </p:sp>
    </p:spTree>
    <p:extLst>
      <p:ext uri="{BB962C8B-B14F-4D97-AF65-F5344CB8AC3E}">
        <p14:creationId xmlns:p14="http://schemas.microsoft.com/office/powerpoint/2010/main" val="335451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Backscattering Intensity Gradients</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10" name="组合 9">
            <a:extLst>
              <a:ext uri="{FF2B5EF4-FFF2-40B4-BE49-F238E27FC236}">
                <a16:creationId xmlns:a16="http://schemas.microsoft.com/office/drawing/2014/main" id="{A303AD16-89E6-8806-CF4F-96630CD2D700}"/>
              </a:ext>
            </a:extLst>
          </p:cNvPr>
          <p:cNvGrpSpPr/>
          <p:nvPr/>
        </p:nvGrpSpPr>
        <p:grpSpPr>
          <a:xfrm>
            <a:off x="2629538" y="2228203"/>
            <a:ext cx="9378352" cy="5188597"/>
            <a:chOff x="2629538" y="2228203"/>
            <a:chExt cx="9378352" cy="5188597"/>
          </a:xfrm>
        </p:grpSpPr>
        <p:sp>
          <p:nvSpPr>
            <p:cNvPr id="11" name="矩形 10">
              <a:extLst>
                <a:ext uri="{FF2B5EF4-FFF2-40B4-BE49-F238E27FC236}">
                  <a16:creationId xmlns:a16="http://schemas.microsoft.com/office/drawing/2014/main" id="{4C3D18E5-E423-74F5-915B-9D87165EA1F5}"/>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D23B6CA2-5FDE-3F72-850B-8185F09D359B}"/>
                </a:ext>
              </a:extLst>
            </p:cNvPr>
            <p:cNvGrpSpPr/>
            <p:nvPr/>
          </p:nvGrpSpPr>
          <p:grpSpPr>
            <a:xfrm>
              <a:off x="2629538" y="2228669"/>
              <a:ext cx="9371324" cy="5188131"/>
              <a:chOff x="1473926" y="2391308"/>
              <a:chExt cx="8915158" cy="5031298"/>
            </a:xfrm>
          </p:grpSpPr>
          <p:pic>
            <p:nvPicPr>
              <p:cNvPr id="13" name="图片 12">
                <a:extLst>
                  <a:ext uri="{FF2B5EF4-FFF2-40B4-BE49-F238E27FC236}">
                    <a16:creationId xmlns:a16="http://schemas.microsoft.com/office/drawing/2014/main" id="{605F506E-46F6-8D39-826E-B2055B0FB48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4" name="图片 13">
                <a:extLst>
                  <a:ext uri="{FF2B5EF4-FFF2-40B4-BE49-F238E27FC236}">
                    <a16:creationId xmlns:a16="http://schemas.microsoft.com/office/drawing/2014/main" id="{7776BB2B-0FB7-50D7-C373-AA04F4FE8CAA}"/>
                  </a:ext>
                </a:extLst>
              </p:cNvPr>
              <p:cNvPicPr>
                <a:picLocks noChangeAspect="1"/>
              </p:cNvPicPr>
              <p:nvPr/>
            </p:nvPicPr>
            <p:blipFill>
              <a:blip r:embed="rId4">
                <a:alphaModFix/>
              </a:blip>
              <a:stretch>
                <a:fillRect/>
              </a:stretch>
            </p:blipFill>
            <p:spPr>
              <a:xfrm>
                <a:off x="3876361" y="2391309"/>
                <a:ext cx="1967257" cy="2356094"/>
              </a:xfrm>
              <a:prstGeom prst="rect">
                <a:avLst/>
              </a:prstGeom>
            </p:spPr>
          </p:pic>
          <p:pic>
            <p:nvPicPr>
              <p:cNvPr id="15" name="图片 14">
                <a:extLst>
                  <a:ext uri="{FF2B5EF4-FFF2-40B4-BE49-F238E27FC236}">
                    <a16:creationId xmlns:a16="http://schemas.microsoft.com/office/drawing/2014/main" id="{D9DE905A-946B-8239-8F61-105FC083BAE0}"/>
                  </a:ext>
                </a:extLst>
              </p:cNvPr>
              <p:cNvPicPr>
                <a:picLocks noChangeAspect="1"/>
              </p:cNvPicPr>
              <p:nvPr/>
            </p:nvPicPr>
            <p:blipFill>
              <a:blip r:embed="rId5">
                <a:alphaModFix/>
              </a:blip>
              <a:stretch>
                <a:fillRect/>
              </a:stretch>
            </p:blipFill>
            <p:spPr>
              <a:xfrm>
                <a:off x="3876361" y="4928515"/>
                <a:ext cx="1967256" cy="2494091"/>
              </a:xfrm>
              <a:prstGeom prst="rect">
                <a:avLst/>
              </a:prstGeom>
            </p:spPr>
          </p:pic>
          <p:pic>
            <p:nvPicPr>
              <p:cNvPr id="16" name="图片 15">
                <a:extLst>
                  <a:ext uri="{FF2B5EF4-FFF2-40B4-BE49-F238E27FC236}">
                    <a16:creationId xmlns:a16="http://schemas.microsoft.com/office/drawing/2014/main" id="{ACB2DBD7-4BD3-F745-21BA-8D1033D557FC}"/>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17" name="图片 16">
                <a:extLst>
                  <a:ext uri="{FF2B5EF4-FFF2-40B4-BE49-F238E27FC236}">
                    <a16:creationId xmlns:a16="http://schemas.microsoft.com/office/drawing/2014/main" id="{FCAE580A-3E95-F565-1D97-EA0A750173D2}"/>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18" name="图片 17">
                <a:extLst>
                  <a:ext uri="{FF2B5EF4-FFF2-40B4-BE49-F238E27FC236}">
                    <a16:creationId xmlns:a16="http://schemas.microsoft.com/office/drawing/2014/main" id="{26B58422-B8B2-0235-A894-1FBBF1F9C48A}"/>
                  </a:ext>
                </a:extLst>
              </p:cNvPr>
              <p:cNvPicPr>
                <a:picLocks noChangeAspect="1"/>
              </p:cNvPicPr>
              <p:nvPr/>
            </p:nvPicPr>
            <p:blipFill rotWithShape="1">
              <a:blip r:embed="rId8">
                <a:alphaModFix amt="20000"/>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19" name="图片 18">
                <a:extLst>
                  <a:ext uri="{FF2B5EF4-FFF2-40B4-BE49-F238E27FC236}">
                    <a16:creationId xmlns:a16="http://schemas.microsoft.com/office/drawing/2014/main" id="{D6CAEFCF-5FC4-B4B7-1857-A7383D2E6C77}"/>
                  </a:ext>
                </a:extLst>
              </p:cNvPr>
              <p:cNvPicPr>
                <a:picLocks noChangeAspect="1"/>
              </p:cNvPicPr>
              <p:nvPr/>
            </p:nvPicPr>
            <p:blipFill rotWithShape="1">
              <a:blip r:embed="rId9">
                <a:alphaModFix amt="20000"/>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Tree>
    <p:extLst>
      <p:ext uri="{BB962C8B-B14F-4D97-AF65-F5344CB8AC3E}">
        <p14:creationId xmlns:p14="http://schemas.microsoft.com/office/powerpoint/2010/main" val="2423899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Backscattering Intensity Gradients</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13" name="组合 12">
            <a:extLst>
              <a:ext uri="{FF2B5EF4-FFF2-40B4-BE49-F238E27FC236}">
                <a16:creationId xmlns:a16="http://schemas.microsoft.com/office/drawing/2014/main" id="{FB723E20-706E-3593-276B-4175DCA8575C}"/>
              </a:ext>
            </a:extLst>
          </p:cNvPr>
          <p:cNvGrpSpPr/>
          <p:nvPr/>
        </p:nvGrpSpPr>
        <p:grpSpPr>
          <a:xfrm>
            <a:off x="2629538" y="2228203"/>
            <a:ext cx="9378352" cy="5188597"/>
            <a:chOff x="2629538" y="2228203"/>
            <a:chExt cx="9378352" cy="5188597"/>
          </a:xfrm>
        </p:grpSpPr>
        <p:sp>
          <p:nvSpPr>
            <p:cNvPr id="14" name="矩形 13">
              <a:extLst>
                <a:ext uri="{FF2B5EF4-FFF2-40B4-BE49-F238E27FC236}">
                  <a16:creationId xmlns:a16="http://schemas.microsoft.com/office/drawing/2014/main" id="{A555A7D4-16E7-C463-B090-50782A6004D6}"/>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6B5590D1-2724-4333-96E2-74FE7BB82765}"/>
                </a:ext>
              </a:extLst>
            </p:cNvPr>
            <p:cNvGrpSpPr/>
            <p:nvPr/>
          </p:nvGrpSpPr>
          <p:grpSpPr>
            <a:xfrm>
              <a:off x="2629538" y="2228669"/>
              <a:ext cx="9371324" cy="5188131"/>
              <a:chOff x="1473926" y="2391308"/>
              <a:chExt cx="8915158" cy="5031298"/>
            </a:xfrm>
          </p:grpSpPr>
          <p:pic>
            <p:nvPicPr>
              <p:cNvPr id="16" name="图片 15">
                <a:extLst>
                  <a:ext uri="{FF2B5EF4-FFF2-40B4-BE49-F238E27FC236}">
                    <a16:creationId xmlns:a16="http://schemas.microsoft.com/office/drawing/2014/main" id="{8BD8A539-87B9-6D16-A1F6-DF208B65C71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7" name="图片 16">
                <a:extLst>
                  <a:ext uri="{FF2B5EF4-FFF2-40B4-BE49-F238E27FC236}">
                    <a16:creationId xmlns:a16="http://schemas.microsoft.com/office/drawing/2014/main" id="{E14CF459-87DF-9607-43FB-32F9D36AC25A}"/>
                  </a:ext>
                </a:extLst>
              </p:cNvPr>
              <p:cNvPicPr>
                <a:picLocks noChangeAspect="1"/>
              </p:cNvPicPr>
              <p:nvPr/>
            </p:nvPicPr>
            <p:blipFill>
              <a:blip r:embed="rId4">
                <a:alphaModFix/>
              </a:blip>
              <a:stretch>
                <a:fillRect/>
              </a:stretch>
            </p:blipFill>
            <p:spPr>
              <a:xfrm>
                <a:off x="3876361" y="2391309"/>
                <a:ext cx="1967257" cy="2356094"/>
              </a:xfrm>
              <a:prstGeom prst="rect">
                <a:avLst/>
              </a:prstGeom>
            </p:spPr>
          </p:pic>
          <p:pic>
            <p:nvPicPr>
              <p:cNvPr id="18" name="图片 17">
                <a:extLst>
                  <a:ext uri="{FF2B5EF4-FFF2-40B4-BE49-F238E27FC236}">
                    <a16:creationId xmlns:a16="http://schemas.microsoft.com/office/drawing/2014/main" id="{982D919C-4C00-95F8-B1C2-B03BC9D6CC35}"/>
                  </a:ext>
                </a:extLst>
              </p:cNvPr>
              <p:cNvPicPr>
                <a:picLocks noChangeAspect="1"/>
              </p:cNvPicPr>
              <p:nvPr/>
            </p:nvPicPr>
            <p:blipFill>
              <a:blip r:embed="rId5">
                <a:alphaModFix/>
              </a:blip>
              <a:stretch>
                <a:fillRect/>
              </a:stretch>
            </p:blipFill>
            <p:spPr>
              <a:xfrm>
                <a:off x="3876361" y="4928515"/>
                <a:ext cx="1967256" cy="2494091"/>
              </a:xfrm>
              <a:prstGeom prst="rect">
                <a:avLst/>
              </a:prstGeom>
            </p:spPr>
          </p:pic>
          <p:pic>
            <p:nvPicPr>
              <p:cNvPr id="19" name="图片 18">
                <a:extLst>
                  <a:ext uri="{FF2B5EF4-FFF2-40B4-BE49-F238E27FC236}">
                    <a16:creationId xmlns:a16="http://schemas.microsoft.com/office/drawing/2014/main" id="{5E97CFD6-6D79-2E15-2060-59C86299AB9B}"/>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20" name="图片 19">
                <a:extLst>
                  <a:ext uri="{FF2B5EF4-FFF2-40B4-BE49-F238E27FC236}">
                    <a16:creationId xmlns:a16="http://schemas.microsoft.com/office/drawing/2014/main" id="{BBFEA431-4C25-ADB1-7CDC-ACEB1095C942}"/>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21" name="图片 20">
                <a:extLst>
                  <a:ext uri="{FF2B5EF4-FFF2-40B4-BE49-F238E27FC236}">
                    <a16:creationId xmlns:a16="http://schemas.microsoft.com/office/drawing/2014/main" id="{823A5339-010F-9C6A-43C8-691D0853ADDB}"/>
                  </a:ext>
                </a:extLst>
              </p:cNvPr>
              <p:cNvPicPr>
                <a:picLocks noChangeAspect="1"/>
              </p:cNvPicPr>
              <p:nvPr/>
            </p:nvPicPr>
            <p:blipFill rotWithShape="1">
              <a:blip r:embed="rId8">
                <a:alphaModFix amt="20000"/>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22" name="图片 21">
                <a:extLst>
                  <a:ext uri="{FF2B5EF4-FFF2-40B4-BE49-F238E27FC236}">
                    <a16:creationId xmlns:a16="http://schemas.microsoft.com/office/drawing/2014/main" id="{C037F93F-87A2-715B-6105-1872B0F53C2A}"/>
                  </a:ext>
                </a:extLst>
              </p:cNvPr>
              <p:cNvPicPr>
                <a:picLocks noChangeAspect="1"/>
              </p:cNvPicPr>
              <p:nvPr/>
            </p:nvPicPr>
            <p:blipFill rotWithShape="1">
              <a:blip r:embed="rId9">
                <a:alphaModFix amt="20000"/>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
        <p:nvSpPr>
          <p:cNvPr id="10" name="对话气泡: 圆角矩形 9">
            <a:extLst>
              <a:ext uri="{FF2B5EF4-FFF2-40B4-BE49-F238E27FC236}">
                <a16:creationId xmlns:a16="http://schemas.microsoft.com/office/drawing/2014/main" id="{07AEA267-FB59-8DB0-DD01-76C171B2A206}"/>
              </a:ext>
            </a:extLst>
          </p:cNvPr>
          <p:cNvSpPr/>
          <p:nvPr/>
        </p:nvSpPr>
        <p:spPr>
          <a:xfrm>
            <a:off x="7278032" y="3410854"/>
            <a:ext cx="4937414" cy="2180474"/>
          </a:xfrm>
          <a:prstGeom prst="wedgeRoundRectCallout">
            <a:avLst>
              <a:gd name="adj1" fmla="val -49907"/>
              <a:gd name="adj2" fmla="val -10012"/>
              <a:gd name="adj3" fmla="val 16667"/>
            </a:avLst>
          </a:prstGeom>
          <a:solidFill>
            <a:schemeClr val="tx2"/>
          </a:solidFill>
          <a:ln w="63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55;p3">
            <a:extLst>
              <a:ext uri="{FF2B5EF4-FFF2-40B4-BE49-F238E27FC236}">
                <a16:creationId xmlns:a16="http://schemas.microsoft.com/office/drawing/2014/main" id="{EAA5CB53-9141-21DF-D9E5-E877C088F252}"/>
              </a:ext>
            </a:extLst>
          </p:cNvPr>
          <p:cNvSpPr txBox="1">
            <a:spLocks noGrp="1"/>
          </p:cNvSpPr>
          <p:nvPr>
            <p:ph type="body" idx="1"/>
          </p:nvPr>
        </p:nvSpPr>
        <p:spPr>
          <a:xfrm>
            <a:off x="7542464" y="3594497"/>
            <a:ext cx="4517788" cy="901857"/>
          </a:xfrm>
          <a:noFill/>
          <a:ln>
            <a:noFill/>
          </a:ln>
        </p:spPr>
        <p:txBody>
          <a:bodyPr spcFirstLastPara="1" wrap="square" lIns="130600" tIns="65300" rIns="130600" bIns="65300" anchor="t" anchorCtr="0">
            <a:noAutofit/>
          </a:bodyPr>
          <a:lstStyle/>
          <a:p>
            <a:pPr marL="57150" lvl="0" indent="0">
              <a:lnSpc>
                <a:spcPct val="150000"/>
              </a:lnSpc>
              <a:buNone/>
            </a:pPr>
            <a:r>
              <a:rPr lang="en-US" sz="2000" b="1" dirty="0"/>
              <a:t>Gradients can be visualized as:</a:t>
            </a:r>
          </a:p>
        </p:txBody>
      </p:sp>
      <p:sp>
        <p:nvSpPr>
          <p:cNvPr id="12" name="Google Shape;55;p3">
            <a:extLst>
              <a:ext uri="{FF2B5EF4-FFF2-40B4-BE49-F238E27FC236}">
                <a16:creationId xmlns:a16="http://schemas.microsoft.com/office/drawing/2014/main" id="{DB18282A-22C2-8C55-54B5-14EB996F61CB}"/>
              </a:ext>
            </a:extLst>
          </p:cNvPr>
          <p:cNvSpPr txBox="1">
            <a:spLocks/>
          </p:cNvSpPr>
          <p:nvPr/>
        </p:nvSpPr>
        <p:spPr>
          <a:xfrm>
            <a:off x="7542464" y="4134749"/>
            <a:ext cx="4201010" cy="1227137"/>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a:lnSpc>
                <a:spcPct val="150000"/>
              </a:lnSpc>
              <a:buFont typeface="Arial" panose="020B0604020202020204" pitchFamily="34" charset="0"/>
              <a:buChar char="•"/>
            </a:pPr>
            <a:r>
              <a:rPr lang="en-US" sz="2000" dirty="0"/>
              <a:t>small arrows (top figure)</a:t>
            </a:r>
          </a:p>
          <a:p>
            <a:pPr>
              <a:lnSpc>
                <a:spcPct val="150000"/>
              </a:lnSpc>
              <a:buFont typeface="Arial" panose="020B0604020202020204" pitchFamily="34" charset="0"/>
              <a:buChar char="•"/>
            </a:pPr>
            <a:r>
              <a:rPr lang="en-US" sz="2000" dirty="0"/>
              <a:t>streamlines (bottom figure)</a:t>
            </a:r>
          </a:p>
        </p:txBody>
      </p:sp>
    </p:spTree>
    <p:extLst>
      <p:ext uri="{BB962C8B-B14F-4D97-AF65-F5344CB8AC3E}">
        <p14:creationId xmlns:p14="http://schemas.microsoft.com/office/powerpoint/2010/main" val="325323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Doppler Velocity</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10" name="组合 9">
            <a:extLst>
              <a:ext uri="{FF2B5EF4-FFF2-40B4-BE49-F238E27FC236}">
                <a16:creationId xmlns:a16="http://schemas.microsoft.com/office/drawing/2014/main" id="{5DA154B0-4F0F-094A-3C18-BDFBC82D8C51}"/>
              </a:ext>
            </a:extLst>
          </p:cNvPr>
          <p:cNvGrpSpPr/>
          <p:nvPr/>
        </p:nvGrpSpPr>
        <p:grpSpPr>
          <a:xfrm>
            <a:off x="2629538" y="2228203"/>
            <a:ext cx="9378352" cy="5188597"/>
            <a:chOff x="2629538" y="2228203"/>
            <a:chExt cx="9378352" cy="5188597"/>
          </a:xfrm>
        </p:grpSpPr>
        <p:sp>
          <p:nvSpPr>
            <p:cNvPr id="11" name="矩形 10">
              <a:extLst>
                <a:ext uri="{FF2B5EF4-FFF2-40B4-BE49-F238E27FC236}">
                  <a16:creationId xmlns:a16="http://schemas.microsoft.com/office/drawing/2014/main" id="{993888A8-C6B1-AAD8-88B9-33158709C541}"/>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37F2EF70-69B3-A964-4661-B8AEC5CC80E5}"/>
                </a:ext>
              </a:extLst>
            </p:cNvPr>
            <p:cNvGrpSpPr/>
            <p:nvPr/>
          </p:nvGrpSpPr>
          <p:grpSpPr>
            <a:xfrm>
              <a:off x="2629538" y="2228669"/>
              <a:ext cx="9371324" cy="5188131"/>
              <a:chOff x="1473926" y="2391308"/>
              <a:chExt cx="8915158" cy="5031298"/>
            </a:xfrm>
          </p:grpSpPr>
          <p:pic>
            <p:nvPicPr>
              <p:cNvPr id="13" name="图片 12">
                <a:extLst>
                  <a:ext uri="{FF2B5EF4-FFF2-40B4-BE49-F238E27FC236}">
                    <a16:creationId xmlns:a16="http://schemas.microsoft.com/office/drawing/2014/main" id="{9EF7FCF6-FAEF-89C7-2C1D-739F74D59702}"/>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4" name="图片 13">
                <a:extLst>
                  <a:ext uri="{FF2B5EF4-FFF2-40B4-BE49-F238E27FC236}">
                    <a16:creationId xmlns:a16="http://schemas.microsoft.com/office/drawing/2014/main" id="{0B418637-4882-B2DA-510A-209DA2E7D80F}"/>
                  </a:ext>
                </a:extLst>
              </p:cNvPr>
              <p:cNvPicPr>
                <a:picLocks noChangeAspect="1"/>
              </p:cNvPicPr>
              <p:nvPr/>
            </p:nvPicPr>
            <p:blipFill>
              <a:blip r:embed="rId4">
                <a:alphaModFix amt="20000"/>
              </a:blip>
              <a:stretch>
                <a:fillRect/>
              </a:stretch>
            </p:blipFill>
            <p:spPr>
              <a:xfrm>
                <a:off x="3876361" y="2391309"/>
                <a:ext cx="1967257" cy="2356094"/>
              </a:xfrm>
              <a:prstGeom prst="rect">
                <a:avLst/>
              </a:prstGeom>
            </p:spPr>
          </p:pic>
          <p:pic>
            <p:nvPicPr>
              <p:cNvPr id="15" name="图片 14">
                <a:extLst>
                  <a:ext uri="{FF2B5EF4-FFF2-40B4-BE49-F238E27FC236}">
                    <a16:creationId xmlns:a16="http://schemas.microsoft.com/office/drawing/2014/main" id="{4C1EBDCA-1C4D-123B-CA91-718E2F6AFB25}"/>
                  </a:ext>
                </a:extLst>
              </p:cNvPr>
              <p:cNvPicPr>
                <a:picLocks noChangeAspect="1"/>
              </p:cNvPicPr>
              <p:nvPr/>
            </p:nvPicPr>
            <p:blipFill>
              <a:blip r:embed="rId5">
                <a:alphaModFix amt="20000"/>
              </a:blip>
              <a:stretch>
                <a:fillRect/>
              </a:stretch>
            </p:blipFill>
            <p:spPr>
              <a:xfrm>
                <a:off x="3876361" y="4928515"/>
                <a:ext cx="1967256" cy="2494091"/>
              </a:xfrm>
              <a:prstGeom prst="rect">
                <a:avLst/>
              </a:prstGeom>
            </p:spPr>
          </p:pic>
          <p:pic>
            <p:nvPicPr>
              <p:cNvPr id="16" name="图片 15">
                <a:extLst>
                  <a:ext uri="{FF2B5EF4-FFF2-40B4-BE49-F238E27FC236}">
                    <a16:creationId xmlns:a16="http://schemas.microsoft.com/office/drawing/2014/main" id="{F226F950-4076-A474-8B04-F1E8AAC49F33}"/>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17" name="图片 16">
                <a:extLst>
                  <a:ext uri="{FF2B5EF4-FFF2-40B4-BE49-F238E27FC236}">
                    <a16:creationId xmlns:a16="http://schemas.microsoft.com/office/drawing/2014/main" id="{0FFE835D-7DBD-812C-B8F5-D4C753B7DA19}"/>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18" name="图片 17">
                <a:extLst>
                  <a:ext uri="{FF2B5EF4-FFF2-40B4-BE49-F238E27FC236}">
                    <a16:creationId xmlns:a16="http://schemas.microsoft.com/office/drawing/2014/main" id="{96FD9BCA-1852-882B-C12A-E8754C4C522F}"/>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19" name="图片 18">
                <a:extLst>
                  <a:ext uri="{FF2B5EF4-FFF2-40B4-BE49-F238E27FC236}">
                    <a16:creationId xmlns:a16="http://schemas.microsoft.com/office/drawing/2014/main" id="{7CBD8269-1858-9C20-AFCB-3ADF9C55A63F}"/>
                  </a:ext>
                </a:extLst>
              </p:cNvPr>
              <p:cNvPicPr>
                <a:picLocks noChangeAspect="1"/>
              </p:cNvPicPr>
              <p:nvPr/>
            </p:nvPicPr>
            <p:blipFill rotWithShape="1">
              <a:blip r:embed="rId9">
                <a:alphaModFix amt="20000"/>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Tree>
    <p:extLst>
      <p:ext uri="{BB962C8B-B14F-4D97-AF65-F5344CB8AC3E}">
        <p14:creationId xmlns:p14="http://schemas.microsoft.com/office/powerpoint/2010/main" val="180130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grpSp>
        <p:nvGrpSpPr>
          <p:cNvPr id="12" name="组合 11">
            <a:extLst>
              <a:ext uri="{FF2B5EF4-FFF2-40B4-BE49-F238E27FC236}">
                <a16:creationId xmlns:a16="http://schemas.microsoft.com/office/drawing/2014/main" id="{D7B6C7D5-4FD1-8038-FE10-46DE2EF9851D}"/>
              </a:ext>
            </a:extLst>
          </p:cNvPr>
          <p:cNvGrpSpPr/>
          <p:nvPr/>
        </p:nvGrpSpPr>
        <p:grpSpPr>
          <a:xfrm>
            <a:off x="2629538" y="2228203"/>
            <a:ext cx="9378352" cy="5188597"/>
            <a:chOff x="2629538" y="2228203"/>
            <a:chExt cx="9378352" cy="5188597"/>
          </a:xfrm>
        </p:grpSpPr>
        <p:sp>
          <p:nvSpPr>
            <p:cNvPr id="13" name="矩形 12">
              <a:extLst>
                <a:ext uri="{FF2B5EF4-FFF2-40B4-BE49-F238E27FC236}">
                  <a16:creationId xmlns:a16="http://schemas.microsoft.com/office/drawing/2014/main" id="{F7D89F45-557C-25AD-C6FD-5733FF0592CE}"/>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F3A5E384-8C13-E499-0089-40B3DCBE4257}"/>
                </a:ext>
              </a:extLst>
            </p:cNvPr>
            <p:cNvGrpSpPr/>
            <p:nvPr/>
          </p:nvGrpSpPr>
          <p:grpSpPr>
            <a:xfrm>
              <a:off x="2629538" y="2228669"/>
              <a:ext cx="9371324" cy="5188131"/>
              <a:chOff x="1473926" y="2391308"/>
              <a:chExt cx="8915158" cy="5031298"/>
            </a:xfrm>
          </p:grpSpPr>
          <p:pic>
            <p:nvPicPr>
              <p:cNvPr id="15" name="图片 14">
                <a:extLst>
                  <a:ext uri="{FF2B5EF4-FFF2-40B4-BE49-F238E27FC236}">
                    <a16:creationId xmlns:a16="http://schemas.microsoft.com/office/drawing/2014/main" id="{64C638B0-58B1-C30D-6A41-8804BB0371A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6" name="图片 15">
                <a:extLst>
                  <a:ext uri="{FF2B5EF4-FFF2-40B4-BE49-F238E27FC236}">
                    <a16:creationId xmlns:a16="http://schemas.microsoft.com/office/drawing/2014/main" id="{E852C1F1-DFBB-97D2-D72D-7473FBD64861}"/>
                  </a:ext>
                </a:extLst>
              </p:cNvPr>
              <p:cNvPicPr>
                <a:picLocks noChangeAspect="1"/>
              </p:cNvPicPr>
              <p:nvPr/>
            </p:nvPicPr>
            <p:blipFill>
              <a:blip r:embed="rId4">
                <a:alphaModFix amt="20000"/>
              </a:blip>
              <a:stretch>
                <a:fillRect/>
              </a:stretch>
            </p:blipFill>
            <p:spPr>
              <a:xfrm>
                <a:off x="3876361" y="2391309"/>
                <a:ext cx="1967257" cy="2356094"/>
              </a:xfrm>
              <a:prstGeom prst="rect">
                <a:avLst/>
              </a:prstGeom>
            </p:spPr>
          </p:pic>
          <p:pic>
            <p:nvPicPr>
              <p:cNvPr id="17" name="图片 16">
                <a:extLst>
                  <a:ext uri="{FF2B5EF4-FFF2-40B4-BE49-F238E27FC236}">
                    <a16:creationId xmlns:a16="http://schemas.microsoft.com/office/drawing/2014/main" id="{7D67BA1E-3EB1-C154-504D-4A7F9E14C6F2}"/>
                  </a:ext>
                </a:extLst>
              </p:cNvPr>
              <p:cNvPicPr>
                <a:picLocks noChangeAspect="1"/>
              </p:cNvPicPr>
              <p:nvPr/>
            </p:nvPicPr>
            <p:blipFill>
              <a:blip r:embed="rId5">
                <a:alphaModFix amt="20000"/>
              </a:blip>
              <a:stretch>
                <a:fillRect/>
              </a:stretch>
            </p:blipFill>
            <p:spPr>
              <a:xfrm>
                <a:off x="3876361" y="4928515"/>
                <a:ext cx="1967256" cy="2494091"/>
              </a:xfrm>
              <a:prstGeom prst="rect">
                <a:avLst/>
              </a:prstGeom>
            </p:spPr>
          </p:pic>
          <p:pic>
            <p:nvPicPr>
              <p:cNvPr id="18" name="图片 17">
                <a:extLst>
                  <a:ext uri="{FF2B5EF4-FFF2-40B4-BE49-F238E27FC236}">
                    <a16:creationId xmlns:a16="http://schemas.microsoft.com/office/drawing/2014/main" id="{B9E23897-810D-232B-C5EF-A4EDDDCC4342}"/>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19" name="图片 18">
                <a:extLst>
                  <a:ext uri="{FF2B5EF4-FFF2-40B4-BE49-F238E27FC236}">
                    <a16:creationId xmlns:a16="http://schemas.microsoft.com/office/drawing/2014/main" id="{C0A6320E-A03D-DA76-CCFB-1844ACD6DAA8}"/>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20" name="图片 19">
                <a:extLst>
                  <a:ext uri="{FF2B5EF4-FFF2-40B4-BE49-F238E27FC236}">
                    <a16:creationId xmlns:a16="http://schemas.microsoft.com/office/drawing/2014/main" id="{9AA16578-F5CE-827F-5466-CDF9AA5953BD}"/>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21" name="图片 20">
                <a:extLst>
                  <a:ext uri="{FF2B5EF4-FFF2-40B4-BE49-F238E27FC236}">
                    <a16:creationId xmlns:a16="http://schemas.microsoft.com/office/drawing/2014/main" id="{45B3945B-968D-797D-EAA4-0787C08EE652}"/>
                  </a:ext>
                </a:extLst>
              </p:cNvPr>
              <p:cNvPicPr>
                <a:picLocks noChangeAspect="1"/>
              </p:cNvPicPr>
              <p:nvPr/>
            </p:nvPicPr>
            <p:blipFill rotWithShape="1">
              <a:blip r:embed="rId9">
                <a:alphaModFix amt="20000"/>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Doppler Velocity</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sp>
        <p:nvSpPr>
          <p:cNvPr id="10" name="对话气泡: 圆角矩形 9">
            <a:extLst>
              <a:ext uri="{FF2B5EF4-FFF2-40B4-BE49-F238E27FC236}">
                <a16:creationId xmlns:a16="http://schemas.microsoft.com/office/drawing/2014/main" id="{783AA76B-9EBF-0BD4-19C1-DC3EE131659C}"/>
              </a:ext>
            </a:extLst>
          </p:cNvPr>
          <p:cNvSpPr/>
          <p:nvPr/>
        </p:nvSpPr>
        <p:spPr>
          <a:xfrm>
            <a:off x="4908300" y="4793846"/>
            <a:ext cx="7318089" cy="2089970"/>
          </a:xfrm>
          <a:prstGeom prst="wedgeRoundRectCallout">
            <a:avLst>
              <a:gd name="adj1" fmla="val 48221"/>
              <a:gd name="adj2" fmla="val -20188"/>
              <a:gd name="adj3" fmla="val 16667"/>
            </a:avLst>
          </a:prstGeom>
          <a:solidFill>
            <a:schemeClr val="tx2"/>
          </a:solidFill>
          <a:ln w="63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55;p3">
            <a:extLst>
              <a:ext uri="{FF2B5EF4-FFF2-40B4-BE49-F238E27FC236}">
                <a16:creationId xmlns:a16="http://schemas.microsoft.com/office/drawing/2014/main" id="{6A628922-36C7-89F9-3928-0821D3A95714}"/>
              </a:ext>
            </a:extLst>
          </p:cNvPr>
          <p:cNvSpPr txBox="1">
            <a:spLocks/>
          </p:cNvSpPr>
          <p:nvPr/>
        </p:nvSpPr>
        <p:spPr>
          <a:xfrm>
            <a:off x="5133825" y="4800039"/>
            <a:ext cx="6867037" cy="1957827"/>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57150" indent="0" algn="just">
              <a:lnSpc>
                <a:spcPct val="150000"/>
              </a:lnSpc>
              <a:buNone/>
            </a:pPr>
            <a:r>
              <a:rPr lang="en-US" sz="2000" dirty="0"/>
              <a:t>After performing geometric calculations based on existing work, we derive the plume velocity from the doppler data. </a:t>
            </a:r>
          </a:p>
          <a:p>
            <a:pPr marL="57150" indent="0" algn="just">
              <a:lnSpc>
                <a:spcPct val="150000"/>
              </a:lnSpc>
              <a:buNone/>
            </a:pPr>
            <a:r>
              <a:rPr lang="en-US" sz="2000" dirty="0"/>
              <a:t>Then, we </a:t>
            </a:r>
            <a:r>
              <a:rPr lang="en-US" altLang="zh-CN" sz="2000" dirty="0"/>
              <a:t>use the fourth-order Runge-</a:t>
            </a:r>
            <a:r>
              <a:rPr lang="en-US" altLang="zh-CN" sz="2000" dirty="0" err="1"/>
              <a:t>Kutta</a:t>
            </a:r>
            <a:r>
              <a:rPr lang="en-US" altLang="zh-CN" sz="2000" dirty="0"/>
              <a:t> method to calculate streamlines and draw them.</a:t>
            </a:r>
            <a:endParaRPr lang="en-US" sz="2000" dirty="0"/>
          </a:p>
        </p:txBody>
      </p:sp>
    </p:spTree>
    <p:extLst>
      <p:ext uri="{BB962C8B-B14F-4D97-AF65-F5344CB8AC3E}">
        <p14:creationId xmlns:p14="http://schemas.microsoft.com/office/powerpoint/2010/main" val="3026063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330200"/>
            <a:ext cx="12954000" cy="1422400"/>
          </a:xfrm>
          <a:noFill/>
          <a:ln>
            <a:noFill/>
          </a:ln>
        </p:spPr>
        <p:txBody>
          <a:bodyPr spcFirstLastPara="1" wrap="square" lIns="91425" tIns="45700" rIns="91425" bIns="45700" anchor="b" anchorCtr="0">
            <a:normAutofit/>
          </a:bodyPr>
          <a:lstStyle/>
          <a:p>
            <a:pPr lvl="0"/>
            <a:r>
              <a:rPr lang="en-US" altLang="zh-CN" b="1" dirty="0"/>
              <a:t>Background</a:t>
            </a:r>
            <a:endParaRPr lang="en-US" b="1"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759" y="3079293"/>
            <a:ext cx="3741245" cy="221551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p:cNvPicPr>
          <p:nvPr/>
        </p:nvPicPr>
        <p:blipFill>
          <a:blip r:embed="rId4"/>
          <a:srcRect l="13286" r="7326"/>
          <a:stretch>
            <a:fillRect/>
          </a:stretch>
        </p:blipFill>
        <p:spPr>
          <a:xfrm>
            <a:off x="6274800" y="2750400"/>
            <a:ext cx="4932000" cy="4741200"/>
          </a:xfrm>
          <a:prstGeom prst="rect">
            <a:avLst/>
          </a:prstGeom>
        </p:spPr>
      </p:pic>
      <p:sp>
        <p:nvSpPr>
          <p:cNvPr id="4" name="对话气泡: 圆角矩形 3"/>
          <p:cNvSpPr/>
          <p:nvPr/>
        </p:nvSpPr>
        <p:spPr>
          <a:xfrm>
            <a:off x="1306286" y="2987040"/>
            <a:ext cx="4171405" cy="2368732"/>
          </a:xfrm>
          <a:prstGeom prst="wedgeRoundRectCallout">
            <a:avLst>
              <a:gd name="adj1" fmla="val 120446"/>
              <a:gd name="adj2" fmla="val 46566"/>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7B15E04-51A2-8CEC-EB3A-A2D46966C802}"/>
              </a:ext>
            </a:extLst>
          </p:cNvPr>
          <p:cNvSpPr txBox="1"/>
          <p:nvPr/>
        </p:nvSpPr>
        <p:spPr>
          <a:xfrm>
            <a:off x="3735978" y="7622401"/>
            <a:ext cx="10493828" cy="400110"/>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[1] Bemis et al. The path to </a:t>
            </a:r>
            <a:r>
              <a:rPr lang="en-US" altLang="zh-CN" sz="1000" dirty="0" err="1">
                <a:latin typeface="Times New Roman" panose="02020603050405020304" pitchFamily="18" charset="0"/>
                <a:cs typeface="Times New Roman" panose="02020603050405020304" pitchFamily="18" charset="0"/>
              </a:rPr>
              <a:t>covis</a:t>
            </a:r>
            <a:r>
              <a:rPr lang="en-US" altLang="zh-CN" sz="1000" dirty="0">
                <a:latin typeface="Times New Roman" panose="02020603050405020304" pitchFamily="18" charset="0"/>
                <a:cs typeface="Times New Roman" panose="02020603050405020304" pitchFamily="18" charset="0"/>
              </a:rPr>
              <a:t>: A review of acoustic imaging of hydrothermal flow regimes. Deep Sea Research Part II: Topical Studies in Oceanography, 2015, 121:159–176.</a:t>
            </a:r>
          </a:p>
          <a:p>
            <a:r>
              <a:rPr lang="en-US" altLang="zh-CN" sz="1000" dirty="0">
                <a:latin typeface="Times New Roman" panose="02020603050405020304" pitchFamily="18" charset="0"/>
                <a:cs typeface="Times New Roman" panose="02020603050405020304" pitchFamily="18" charset="0"/>
              </a:rPr>
              <a:t>[2] Rona et al. Acoustic imaging, visualization, and quantification of buoyant hydrothermal plumes in the Ocean. Marine Geophysical Research, 2022, 23(2):147–168.  </a:t>
            </a:r>
            <a:endParaRPr lang="zh-CN" altLang="en-US" sz="1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Heat Flux</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grpSp>
        <p:nvGrpSpPr>
          <p:cNvPr id="10" name="组合 9">
            <a:extLst>
              <a:ext uri="{FF2B5EF4-FFF2-40B4-BE49-F238E27FC236}">
                <a16:creationId xmlns:a16="http://schemas.microsoft.com/office/drawing/2014/main" id="{363D3962-0268-CCD2-A332-E1471319B086}"/>
              </a:ext>
            </a:extLst>
          </p:cNvPr>
          <p:cNvGrpSpPr/>
          <p:nvPr/>
        </p:nvGrpSpPr>
        <p:grpSpPr>
          <a:xfrm>
            <a:off x="2629538" y="2228203"/>
            <a:ext cx="9378352" cy="5188597"/>
            <a:chOff x="2629538" y="2228203"/>
            <a:chExt cx="9378352" cy="5188597"/>
          </a:xfrm>
        </p:grpSpPr>
        <p:sp>
          <p:nvSpPr>
            <p:cNvPr id="11" name="矩形 10">
              <a:extLst>
                <a:ext uri="{FF2B5EF4-FFF2-40B4-BE49-F238E27FC236}">
                  <a16:creationId xmlns:a16="http://schemas.microsoft.com/office/drawing/2014/main" id="{B3A903EB-F64A-27C8-3878-6BC864A4E131}"/>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093451CE-4EC8-E9FA-ED81-975A4271BA67}"/>
                </a:ext>
              </a:extLst>
            </p:cNvPr>
            <p:cNvGrpSpPr/>
            <p:nvPr/>
          </p:nvGrpSpPr>
          <p:grpSpPr>
            <a:xfrm>
              <a:off x="2629538" y="2228669"/>
              <a:ext cx="9371324" cy="5188131"/>
              <a:chOff x="1473926" y="2391308"/>
              <a:chExt cx="8915158" cy="5031298"/>
            </a:xfrm>
          </p:grpSpPr>
          <p:pic>
            <p:nvPicPr>
              <p:cNvPr id="13" name="图片 12">
                <a:extLst>
                  <a:ext uri="{FF2B5EF4-FFF2-40B4-BE49-F238E27FC236}">
                    <a16:creationId xmlns:a16="http://schemas.microsoft.com/office/drawing/2014/main" id="{054BB18D-97FE-EED8-5CC8-33D44CE53F3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4" name="图片 13">
                <a:extLst>
                  <a:ext uri="{FF2B5EF4-FFF2-40B4-BE49-F238E27FC236}">
                    <a16:creationId xmlns:a16="http://schemas.microsoft.com/office/drawing/2014/main" id="{48BC8595-9143-1A14-3722-F030F3ECA3E5}"/>
                  </a:ext>
                </a:extLst>
              </p:cNvPr>
              <p:cNvPicPr>
                <a:picLocks noChangeAspect="1"/>
              </p:cNvPicPr>
              <p:nvPr/>
            </p:nvPicPr>
            <p:blipFill>
              <a:blip r:embed="rId4">
                <a:alphaModFix amt="20000"/>
              </a:blip>
              <a:stretch>
                <a:fillRect/>
              </a:stretch>
            </p:blipFill>
            <p:spPr>
              <a:xfrm>
                <a:off x="3876361" y="2391309"/>
                <a:ext cx="1967257" cy="2356094"/>
              </a:xfrm>
              <a:prstGeom prst="rect">
                <a:avLst/>
              </a:prstGeom>
            </p:spPr>
          </p:pic>
          <p:pic>
            <p:nvPicPr>
              <p:cNvPr id="15" name="图片 14">
                <a:extLst>
                  <a:ext uri="{FF2B5EF4-FFF2-40B4-BE49-F238E27FC236}">
                    <a16:creationId xmlns:a16="http://schemas.microsoft.com/office/drawing/2014/main" id="{4FE46823-457A-936A-F3DB-07B49BE8791C}"/>
                  </a:ext>
                </a:extLst>
              </p:cNvPr>
              <p:cNvPicPr>
                <a:picLocks noChangeAspect="1"/>
              </p:cNvPicPr>
              <p:nvPr/>
            </p:nvPicPr>
            <p:blipFill>
              <a:blip r:embed="rId5">
                <a:alphaModFix amt="20000"/>
              </a:blip>
              <a:stretch>
                <a:fillRect/>
              </a:stretch>
            </p:blipFill>
            <p:spPr>
              <a:xfrm>
                <a:off x="3876361" y="4928515"/>
                <a:ext cx="1967256" cy="2494091"/>
              </a:xfrm>
              <a:prstGeom prst="rect">
                <a:avLst/>
              </a:prstGeom>
            </p:spPr>
          </p:pic>
          <p:pic>
            <p:nvPicPr>
              <p:cNvPr id="16" name="图片 15">
                <a:extLst>
                  <a:ext uri="{FF2B5EF4-FFF2-40B4-BE49-F238E27FC236}">
                    <a16:creationId xmlns:a16="http://schemas.microsoft.com/office/drawing/2014/main" id="{1B5B2360-E90C-C4CE-470A-338829C1C0EC}"/>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17" name="图片 16">
                <a:extLst>
                  <a:ext uri="{FF2B5EF4-FFF2-40B4-BE49-F238E27FC236}">
                    <a16:creationId xmlns:a16="http://schemas.microsoft.com/office/drawing/2014/main" id="{617B2ECC-FFB6-4606-D910-0F517A252948}"/>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18" name="图片 17">
                <a:extLst>
                  <a:ext uri="{FF2B5EF4-FFF2-40B4-BE49-F238E27FC236}">
                    <a16:creationId xmlns:a16="http://schemas.microsoft.com/office/drawing/2014/main" id="{FF7F8711-1739-376C-1F8C-2DDFAF9B1473}"/>
                  </a:ext>
                </a:extLst>
              </p:cNvPr>
              <p:cNvPicPr>
                <a:picLocks noChangeAspect="1"/>
              </p:cNvPicPr>
              <p:nvPr/>
            </p:nvPicPr>
            <p:blipFill rotWithShape="1">
              <a:blip r:embed="rId8">
                <a:alphaModFix amt="20000"/>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19" name="图片 18">
                <a:extLst>
                  <a:ext uri="{FF2B5EF4-FFF2-40B4-BE49-F238E27FC236}">
                    <a16:creationId xmlns:a16="http://schemas.microsoft.com/office/drawing/2014/main" id="{2A2FC8BD-2969-812C-E059-2C0EEA13F0E1}"/>
                  </a:ext>
                </a:extLst>
              </p:cNvPr>
              <p:cNvPicPr>
                <a:picLocks noChangeAspect="1"/>
              </p:cNvPicPr>
              <p:nvPr/>
            </p:nvPicPr>
            <p:blipFill rotWithShape="1">
              <a:blip r:embed="rId9">
                <a:alphaModFix/>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Tree>
    <p:extLst>
      <p:ext uri="{BB962C8B-B14F-4D97-AF65-F5344CB8AC3E}">
        <p14:creationId xmlns:p14="http://schemas.microsoft.com/office/powerpoint/2010/main" val="2809715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grpSp>
        <p:nvGrpSpPr>
          <p:cNvPr id="12" name="组合 11">
            <a:extLst>
              <a:ext uri="{FF2B5EF4-FFF2-40B4-BE49-F238E27FC236}">
                <a16:creationId xmlns:a16="http://schemas.microsoft.com/office/drawing/2014/main" id="{12DDEF62-981F-5CB2-AF81-B3B6006D96E8}"/>
              </a:ext>
            </a:extLst>
          </p:cNvPr>
          <p:cNvGrpSpPr/>
          <p:nvPr/>
        </p:nvGrpSpPr>
        <p:grpSpPr>
          <a:xfrm>
            <a:off x="2629538" y="2228203"/>
            <a:ext cx="9378352" cy="5188597"/>
            <a:chOff x="2629538" y="2228203"/>
            <a:chExt cx="9378352" cy="5188597"/>
          </a:xfrm>
        </p:grpSpPr>
        <p:sp>
          <p:nvSpPr>
            <p:cNvPr id="13" name="矩形 12">
              <a:extLst>
                <a:ext uri="{FF2B5EF4-FFF2-40B4-BE49-F238E27FC236}">
                  <a16:creationId xmlns:a16="http://schemas.microsoft.com/office/drawing/2014/main" id="{FC1AAF58-FA9F-6AE0-4A69-453ABD7C85B3}"/>
                </a:ext>
              </a:extLst>
            </p:cNvPr>
            <p:cNvSpPr/>
            <p:nvPr/>
          </p:nvSpPr>
          <p:spPr>
            <a:xfrm>
              <a:off x="8703581" y="2228203"/>
              <a:ext cx="3304309" cy="25718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198F29B5-1E17-343E-098C-A2ADCA7EAFBC}"/>
                </a:ext>
              </a:extLst>
            </p:cNvPr>
            <p:cNvGrpSpPr/>
            <p:nvPr/>
          </p:nvGrpSpPr>
          <p:grpSpPr>
            <a:xfrm>
              <a:off x="2629538" y="2228669"/>
              <a:ext cx="9371324" cy="5188131"/>
              <a:chOff x="1473926" y="2391308"/>
              <a:chExt cx="8915158" cy="5031298"/>
            </a:xfrm>
          </p:grpSpPr>
          <p:pic>
            <p:nvPicPr>
              <p:cNvPr id="15" name="图片 14">
                <a:extLst>
                  <a:ext uri="{FF2B5EF4-FFF2-40B4-BE49-F238E27FC236}">
                    <a16:creationId xmlns:a16="http://schemas.microsoft.com/office/drawing/2014/main" id="{7C68971A-8C67-A549-C66D-D05ED1E5E87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125" t="23922" r="39697" b="29483"/>
              <a:stretch>
                <a:fillRect/>
              </a:stretch>
            </p:blipFill>
            <p:spPr>
              <a:xfrm>
                <a:off x="1473926" y="2391310"/>
                <a:ext cx="2304605" cy="5031296"/>
              </a:xfrm>
              <a:prstGeom prst="rect">
                <a:avLst/>
              </a:prstGeom>
            </p:spPr>
          </p:pic>
          <p:pic>
            <p:nvPicPr>
              <p:cNvPr id="16" name="图片 15">
                <a:extLst>
                  <a:ext uri="{FF2B5EF4-FFF2-40B4-BE49-F238E27FC236}">
                    <a16:creationId xmlns:a16="http://schemas.microsoft.com/office/drawing/2014/main" id="{BA752D6B-640C-33FC-16DC-BC53ECD4D6EF}"/>
                  </a:ext>
                </a:extLst>
              </p:cNvPr>
              <p:cNvPicPr>
                <a:picLocks noChangeAspect="1"/>
              </p:cNvPicPr>
              <p:nvPr/>
            </p:nvPicPr>
            <p:blipFill>
              <a:blip r:embed="rId4">
                <a:alphaModFix amt="20000"/>
              </a:blip>
              <a:stretch>
                <a:fillRect/>
              </a:stretch>
            </p:blipFill>
            <p:spPr>
              <a:xfrm>
                <a:off x="3876361" y="2391309"/>
                <a:ext cx="1967257" cy="2356094"/>
              </a:xfrm>
              <a:prstGeom prst="rect">
                <a:avLst/>
              </a:prstGeom>
            </p:spPr>
          </p:pic>
          <p:pic>
            <p:nvPicPr>
              <p:cNvPr id="17" name="图片 16">
                <a:extLst>
                  <a:ext uri="{FF2B5EF4-FFF2-40B4-BE49-F238E27FC236}">
                    <a16:creationId xmlns:a16="http://schemas.microsoft.com/office/drawing/2014/main" id="{DDD67E5D-66C7-F79A-D15F-F19489F894BC}"/>
                  </a:ext>
                </a:extLst>
              </p:cNvPr>
              <p:cNvPicPr>
                <a:picLocks noChangeAspect="1"/>
              </p:cNvPicPr>
              <p:nvPr/>
            </p:nvPicPr>
            <p:blipFill>
              <a:blip r:embed="rId5">
                <a:alphaModFix amt="20000"/>
              </a:blip>
              <a:stretch>
                <a:fillRect/>
              </a:stretch>
            </p:blipFill>
            <p:spPr>
              <a:xfrm>
                <a:off x="3876361" y="4928515"/>
                <a:ext cx="1967256" cy="2494091"/>
              </a:xfrm>
              <a:prstGeom prst="rect">
                <a:avLst/>
              </a:prstGeom>
            </p:spPr>
          </p:pic>
          <p:pic>
            <p:nvPicPr>
              <p:cNvPr id="18" name="图片 17">
                <a:extLst>
                  <a:ext uri="{FF2B5EF4-FFF2-40B4-BE49-F238E27FC236}">
                    <a16:creationId xmlns:a16="http://schemas.microsoft.com/office/drawing/2014/main" id="{A384E6DE-1E59-1A44-983B-CFECC1F141D8}"/>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47277" t="15361" r="24185" b="20233"/>
              <a:stretch>
                <a:fillRect/>
              </a:stretch>
            </p:blipFill>
            <p:spPr>
              <a:xfrm>
                <a:off x="8564173" y="2391308"/>
                <a:ext cx="1824911" cy="2350089"/>
              </a:xfrm>
              <a:prstGeom prst="rect">
                <a:avLst/>
              </a:prstGeom>
            </p:spPr>
          </p:pic>
          <p:pic>
            <p:nvPicPr>
              <p:cNvPr id="19" name="图片 18">
                <a:extLst>
                  <a:ext uri="{FF2B5EF4-FFF2-40B4-BE49-F238E27FC236}">
                    <a16:creationId xmlns:a16="http://schemas.microsoft.com/office/drawing/2014/main" id="{D6248684-D27C-6A94-387F-996889B26BFC}"/>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48108" t="15361" r="25001" b="20233"/>
              <a:stretch/>
            </p:blipFill>
            <p:spPr>
              <a:xfrm>
                <a:off x="8564173" y="4928515"/>
                <a:ext cx="1824911" cy="2494091"/>
              </a:xfrm>
              <a:prstGeom prst="rect">
                <a:avLst/>
              </a:prstGeom>
            </p:spPr>
          </p:pic>
          <p:pic>
            <p:nvPicPr>
              <p:cNvPr id="20" name="图片 19">
                <a:extLst>
                  <a:ext uri="{FF2B5EF4-FFF2-40B4-BE49-F238E27FC236}">
                    <a16:creationId xmlns:a16="http://schemas.microsoft.com/office/drawing/2014/main" id="{9C7C0611-DE00-CA6E-634B-6858430C5912}"/>
                  </a:ext>
                </a:extLst>
              </p:cNvPr>
              <p:cNvPicPr>
                <a:picLocks noChangeAspect="1"/>
              </p:cNvPicPr>
              <p:nvPr/>
            </p:nvPicPr>
            <p:blipFill rotWithShape="1">
              <a:blip r:embed="rId8">
                <a:alphaModFix amt="20000"/>
                <a:extLst>
                  <a:ext uri="{28A0092B-C50C-407E-A947-70E740481C1C}">
                    <a14:useLocalDpi xmlns:a14="http://schemas.microsoft.com/office/drawing/2010/main" val="0"/>
                  </a:ext>
                </a:extLst>
              </a:blip>
              <a:srcRect l="47766" t="32260" r="23695" b="20233"/>
              <a:stretch>
                <a:fillRect/>
              </a:stretch>
            </p:blipFill>
            <p:spPr>
              <a:xfrm>
                <a:off x="5966865" y="2391308"/>
                <a:ext cx="2474061" cy="2350089"/>
              </a:xfrm>
              <a:prstGeom prst="rect">
                <a:avLst/>
              </a:prstGeom>
            </p:spPr>
          </p:pic>
          <p:pic>
            <p:nvPicPr>
              <p:cNvPr id="21" name="图片 20">
                <a:extLst>
                  <a:ext uri="{FF2B5EF4-FFF2-40B4-BE49-F238E27FC236}">
                    <a16:creationId xmlns:a16="http://schemas.microsoft.com/office/drawing/2014/main" id="{65EAD556-537A-6FFB-922D-38A6ED61F4FC}"/>
                  </a:ext>
                </a:extLst>
              </p:cNvPr>
              <p:cNvPicPr>
                <a:picLocks noChangeAspect="1"/>
              </p:cNvPicPr>
              <p:nvPr/>
            </p:nvPicPr>
            <p:blipFill rotWithShape="1">
              <a:blip r:embed="rId9">
                <a:alphaModFix/>
                <a:extLst>
                  <a:ext uri="{28A0092B-C50C-407E-A947-70E740481C1C}">
                    <a14:useLocalDpi xmlns:a14="http://schemas.microsoft.com/office/drawing/2010/main" val="0"/>
                  </a:ext>
                </a:extLst>
              </a:blip>
              <a:srcRect l="47277" t="29349" r="24185" b="20233"/>
              <a:stretch/>
            </p:blipFill>
            <p:spPr>
              <a:xfrm>
                <a:off x="5966865" y="4928515"/>
                <a:ext cx="2474061" cy="2494091"/>
              </a:xfrm>
              <a:prstGeom prst="rect">
                <a:avLst/>
              </a:prstGeom>
            </p:spPr>
          </p:pic>
        </p:grpSp>
      </p:grpSp>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Heat Flux</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Multi-Facet Plume Feature Extraction</a:t>
            </a:r>
          </a:p>
        </p:txBody>
      </p:sp>
      <p:sp>
        <p:nvSpPr>
          <p:cNvPr id="10" name="对话气泡: 圆角矩形 9">
            <a:extLst>
              <a:ext uri="{FF2B5EF4-FFF2-40B4-BE49-F238E27FC236}">
                <a16:creationId xmlns:a16="http://schemas.microsoft.com/office/drawing/2014/main" id="{18350257-A963-FA10-FA3C-DAC8FC80FB7F}"/>
              </a:ext>
            </a:extLst>
          </p:cNvPr>
          <p:cNvSpPr/>
          <p:nvPr/>
        </p:nvSpPr>
        <p:spPr>
          <a:xfrm>
            <a:off x="4345354" y="3359151"/>
            <a:ext cx="7726537" cy="1410112"/>
          </a:xfrm>
          <a:prstGeom prst="wedgeRoundRectCallout">
            <a:avLst>
              <a:gd name="adj1" fmla="val 18498"/>
              <a:gd name="adj2" fmla="val 51389"/>
              <a:gd name="adj3" fmla="val 16667"/>
            </a:avLst>
          </a:prstGeom>
          <a:solidFill>
            <a:schemeClr val="tx2"/>
          </a:solidFill>
          <a:ln w="63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55;p3">
            <a:extLst>
              <a:ext uri="{FF2B5EF4-FFF2-40B4-BE49-F238E27FC236}">
                <a16:creationId xmlns:a16="http://schemas.microsoft.com/office/drawing/2014/main" id="{71E1A720-4B1D-3292-AD14-BB74B8D604ED}"/>
              </a:ext>
            </a:extLst>
          </p:cNvPr>
          <p:cNvSpPr txBox="1">
            <a:spLocks/>
          </p:cNvSpPr>
          <p:nvPr/>
        </p:nvSpPr>
        <p:spPr>
          <a:xfrm>
            <a:off x="4755505" y="3498455"/>
            <a:ext cx="6998353" cy="1198484"/>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57150" indent="0" algn="just">
              <a:lnSpc>
                <a:spcPct val="150000"/>
              </a:lnSpc>
              <a:buNone/>
            </a:pPr>
            <a:r>
              <a:rPr lang="en-US" sz="2000" dirty="0"/>
              <a:t>We use the classic ray casting method to render the calculated heat flux strengths with </a:t>
            </a:r>
            <a:r>
              <a:rPr lang="en-US" sz="2000"/>
              <a:t>a </a:t>
            </a:r>
            <a:r>
              <a:rPr lang="en-US" altLang="zh-CN" sz="2000"/>
              <a:t>rainbow</a:t>
            </a:r>
            <a:r>
              <a:rPr lang="en-US" sz="2000"/>
              <a:t> </a:t>
            </a:r>
            <a:r>
              <a:rPr lang="en-US" sz="2000" dirty="0"/>
              <a:t>colormap.</a:t>
            </a:r>
          </a:p>
        </p:txBody>
      </p:sp>
    </p:spTree>
    <p:extLst>
      <p:ext uri="{BB962C8B-B14F-4D97-AF65-F5344CB8AC3E}">
        <p14:creationId xmlns:p14="http://schemas.microsoft.com/office/powerpoint/2010/main" val="1626596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Region-of-Interest Cropping</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Interactive Exploration</a:t>
            </a:r>
          </a:p>
        </p:txBody>
      </p:sp>
      <p:pic>
        <p:nvPicPr>
          <p:cNvPr id="10" name="图片 9"/>
          <p:cNvPicPr>
            <a:picLocks noChangeAspect="1"/>
          </p:cNvPicPr>
          <p:nvPr/>
        </p:nvPicPr>
        <p:blipFill>
          <a:blip r:embed="rId3"/>
          <a:srcRect t="2098" b="3361"/>
          <a:stretch>
            <a:fillRect/>
          </a:stretch>
        </p:blipFill>
        <p:spPr>
          <a:xfrm>
            <a:off x="2374174" y="2127794"/>
            <a:ext cx="9882051" cy="52567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Region-of-Interest Selection</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Interactive Exploration</a:t>
            </a:r>
          </a:p>
        </p:txBody>
      </p:sp>
      <p:pic>
        <p:nvPicPr>
          <p:cNvPr id="5" name="图片 4">
            <a:extLst>
              <a:ext uri="{FF2B5EF4-FFF2-40B4-BE49-F238E27FC236}">
                <a16:creationId xmlns:a16="http://schemas.microsoft.com/office/drawing/2014/main" id="{54635247-5A16-4071-94F3-B43D6E776DB7}"/>
              </a:ext>
            </a:extLst>
          </p:cNvPr>
          <p:cNvPicPr>
            <a:picLocks noChangeAspect="1"/>
          </p:cNvPicPr>
          <p:nvPr/>
        </p:nvPicPr>
        <p:blipFill>
          <a:blip r:embed="rId3"/>
          <a:srcRect t="2274" b="3285"/>
          <a:stretch>
            <a:fillRect/>
          </a:stretch>
        </p:blipFill>
        <p:spPr>
          <a:xfrm>
            <a:off x="2374174" y="2127794"/>
            <a:ext cx="9838432" cy="52280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Visual Parameter Control</a:t>
            </a:r>
          </a:p>
        </p:txBody>
      </p:sp>
      <p:sp>
        <p:nvSpPr>
          <p:cNvPr id="3" name="Google Shape;56;p3"/>
          <p:cNvSpPr txBox="1"/>
          <p:nvPr/>
        </p:nvSpPr>
        <p:spPr>
          <a:xfrm>
            <a:off x="838200" y="746034"/>
            <a:ext cx="12954000" cy="690880"/>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en-US" altLang="zh-CN" sz="3200" dirty="0"/>
              <a:t>Interactive Exploration</a:t>
            </a:r>
          </a:p>
        </p:txBody>
      </p:sp>
      <p:pic>
        <p:nvPicPr>
          <p:cNvPr id="5" name="图片 4">
            <a:extLst>
              <a:ext uri="{FF2B5EF4-FFF2-40B4-BE49-F238E27FC236}">
                <a16:creationId xmlns:a16="http://schemas.microsoft.com/office/drawing/2014/main" id="{919DA96C-FE2C-4346-AEC6-C49F0F412119}"/>
              </a:ext>
            </a:extLst>
          </p:cNvPr>
          <p:cNvPicPr>
            <a:picLocks noChangeAspect="1"/>
          </p:cNvPicPr>
          <p:nvPr/>
        </p:nvPicPr>
        <p:blipFill>
          <a:blip r:embed="rId3"/>
          <a:srcRect t="1772" b="3384"/>
          <a:stretch>
            <a:fillRect/>
          </a:stretch>
        </p:blipFill>
        <p:spPr>
          <a:xfrm>
            <a:off x="2369901" y="2127794"/>
            <a:ext cx="9846977" cy="52548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838199" y="2615093"/>
            <a:ext cx="12887037" cy="3916336"/>
          </a:xfrm>
        </p:spPr>
        <p:txBody>
          <a:bodyPr/>
          <a:lstStyle/>
          <a:p>
            <a:pPr algn="just">
              <a:lnSpc>
                <a:spcPct val="150000"/>
              </a:lnSpc>
            </a:pPr>
            <a:r>
              <a:rPr lang="en-US" altLang="zh-CN" dirty="0"/>
              <a:t>We provide an interactive method, </a:t>
            </a:r>
            <a:r>
              <a:rPr lang="en-US" altLang="zh-CN" dirty="0" err="1"/>
              <a:t>PlumeViz</a:t>
            </a:r>
            <a:r>
              <a:rPr lang="en-US" altLang="zh-CN" dirty="0"/>
              <a:t>, for plume visualization.</a:t>
            </a:r>
          </a:p>
          <a:p>
            <a:pPr algn="just">
              <a:lnSpc>
                <a:spcPct val="150000"/>
              </a:lnSpc>
            </a:pPr>
            <a:r>
              <a:rPr lang="en-US" altLang="zh-CN" dirty="0" err="1"/>
              <a:t>PlumeViz</a:t>
            </a:r>
            <a:r>
              <a:rPr lang="en-US" altLang="zh-CN" dirty="0"/>
              <a:t> includes three main functionalities, including </a:t>
            </a:r>
            <a:r>
              <a:rPr lang="en-US" altLang="zh-CN" b="1" dirty="0"/>
              <a:t>plume location</a:t>
            </a:r>
            <a:r>
              <a:rPr lang="en-US" altLang="zh-CN" dirty="0"/>
              <a:t>, </a:t>
            </a:r>
            <a:r>
              <a:rPr lang="en-US" altLang="zh-CN" b="1" dirty="0"/>
              <a:t>multi-facet feature extraction</a:t>
            </a:r>
            <a:r>
              <a:rPr lang="en-US" altLang="zh-CN" dirty="0"/>
              <a:t>, and </a:t>
            </a:r>
            <a:r>
              <a:rPr lang="en-US" altLang="zh-CN" b="1" dirty="0"/>
              <a:t>interactive explorations</a:t>
            </a:r>
            <a:r>
              <a:rPr lang="en-US" altLang="zh-CN" dirty="0"/>
              <a:t>.</a:t>
            </a:r>
          </a:p>
          <a:p>
            <a:pPr algn="just">
              <a:lnSpc>
                <a:spcPct val="150000"/>
              </a:lnSpc>
            </a:pPr>
            <a:r>
              <a:rPr lang="en-US" altLang="zh-CN" dirty="0"/>
              <a:t>Our tool empowers users to investigate </a:t>
            </a:r>
            <a:r>
              <a:rPr lang="en-US" altLang="zh-CN" b="1" dirty="0"/>
              <a:t>diverse plume features </a:t>
            </a:r>
            <a:r>
              <a:rPr lang="en-US" altLang="zh-CN" dirty="0"/>
              <a:t>(e.g., plume bending, structure) and </a:t>
            </a:r>
            <a:r>
              <a:rPr lang="en-US" altLang="zh-CN" b="1" dirty="0"/>
              <a:t>dynamic hydrothermal discharges</a:t>
            </a:r>
            <a:r>
              <a:rPr lang="en-US" altLang="zh-CN" dirty="0"/>
              <a:t>. </a:t>
            </a:r>
          </a:p>
          <a:p>
            <a:pPr algn="just">
              <a:lnSpc>
                <a:spcPct val="150000"/>
              </a:lnSpc>
            </a:pPr>
            <a:endParaRPr lang="en-US" altLang="zh-CN" dirty="0"/>
          </a:p>
        </p:txBody>
      </p:sp>
      <p:sp>
        <p:nvSpPr>
          <p:cNvPr id="6" name="Google Shape;56;p3">
            <a:extLst>
              <a:ext uri="{FF2B5EF4-FFF2-40B4-BE49-F238E27FC236}">
                <a16:creationId xmlns:a16="http://schemas.microsoft.com/office/drawing/2014/main" id="{14C139EB-4EDD-98E1-E253-16838CE94E3B}"/>
              </a:ext>
            </a:extLst>
          </p:cNvPr>
          <p:cNvSpPr txBox="1">
            <a:spLocks noGrp="1"/>
          </p:cNvSpPr>
          <p:nvPr>
            <p:ph type="title"/>
          </p:nvPr>
        </p:nvSpPr>
        <p:spPr>
          <a:xfrm>
            <a:off x="838200" y="1436914"/>
            <a:ext cx="12954000" cy="791755"/>
          </a:xfrm>
          <a:noFill/>
          <a:ln>
            <a:noFill/>
          </a:ln>
        </p:spPr>
        <p:txBody>
          <a:bodyPr spcFirstLastPara="1" wrap="square" lIns="91425" tIns="45700" rIns="91425" bIns="45700" anchor="b" anchorCtr="0">
            <a:noAutofit/>
          </a:bodyPr>
          <a:lstStyle/>
          <a:p>
            <a:pPr lvl="0">
              <a:lnSpc>
                <a:spcPct val="150000"/>
              </a:lnSpc>
            </a:pPr>
            <a:r>
              <a:rPr lang="en-US" altLang="zh-CN" b="1" dirty="0"/>
              <a:t>Conclusion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1327199" y="2649386"/>
            <a:ext cx="11976002" cy="1523274"/>
          </a:xfrm>
          <a:noFill/>
          <a:ln>
            <a:noFill/>
          </a:ln>
        </p:spPr>
        <p:txBody>
          <a:bodyPr spcFirstLastPara="1" wrap="square" lIns="91425" tIns="45700" rIns="91425" bIns="45700" anchor="b" anchorCtr="0">
            <a:noAutofit/>
          </a:bodyPr>
          <a:lstStyle/>
          <a:p>
            <a:pPr lvl="0">
              <a:lnSpc>
                <a:spcPct val="150000"/>
              </a:lnSpc>
            </a:pPr>
            <a:r>
              <a:rPr kumimoji="0" lang="en-US" altLang="zh-CN" sz="6000" b="1" i="0" u="none" strike="noStrike" kern="0" cap="none" spc="0" normalizeH="0" baseline="0" noProof="0" dirty="0">
                <a:ln>
                  <a:noFill/>
                </a:ln>
                <a:solidFill>
                  <a:srgbClr val="3F647F"/>
                </a:solidFill>
                <a:effectLst/>
                <a:uLnTx/>
                <a:uFillTx/>
                <a:latin typeface="Tahoma" panose="020B0604030504040204"/>
                <a:ea typeface="Tahoma" panose="020B0604030504040204"/>
                <a:cs typeface="Tahoma" panose="020B0604030504040204"/>
                <a:sym typeface="Tahoma" panose="020B0604030504040204"/>
              </a:rPr>
              <a:t>Thank you for your </a:t>
            </a:r>
            <a:r>
              <a:rPr lang="en-US" altLang="zh-CN" sz="6000" b="1" dirty="0"/>
              <a:t>a</a:t>
            </a:r>
            <a:r>
              <a:rPr kumimoji="0" lang="en-US" altLang="zh-CN" sz="6000" b="1" i="0" u="none" strike="noStrike" kern="0" cap="none" spc="0" normalizeH="0" baseline="0" noProof="0" dirty="0" err="1">
                <a:ln>
                  <a:noFill/>
                </a:ln>
                <a:solidFill>
                  <a:srgbClr val="3F647F"/>
                </a:solidFill>
                <a:effectLst/>
                <a:uLnTx/>
                <a:uFillTx/>
                <a:latin typeface="Tahoma" panose="020B0604030504040204"/>
                <a:ea typeface="Tahoma" panose="020B0604030504040204"/>
                <a:cs typeface="Tahoma" panose="020B0604030504040204"/>
                <a:sym typeface="Tahoma" panose="020B0604030504040204"/>
              </a:rPr>
              <a:t>ttention</a:t>
            </a:r>
            <a:r>
              <a:rPr lang="en-US" altLang="zh-CN" sz="6000" b="1" dirty="0"/>
              <a:t>!</a:t>
            </a:r>
          </a:p>
        </p:txBody>
      </p:sp>
      <p:sp>
        <p:nvSpPr>
          <p:cNvPr id="2" name="矩形 1"/>
          <p:cNvSpPr/>
          <p:nvPr/>
        </p:nvSpPr>
        <p:spPr>
          <a:xfrm>
            <a:off x="548640" y="7297783"/>
            <a:ext cx="13428617" cy="77506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1">
            <a:extLst>
              <a:ext uri="{FF2B5EF4-FFF2-40B4-BE49-F238E27FC236}">
                <a16:creationId xmlns:a16="http://schemas.microsoft.com/office/drawing/2014/main" id="{4B66A8BF-058E-2413-C31A-C0E3DA363D28}"/>
              </a:ext>
            </a:extLst>
          </p:cNvPr>
          <p:cNvSpPr txBox="1">
            <a:spLocks/>
          </p:cNvSpPr>
          <p:nvPr/>
        </p:nvSpPr>
        <p:spPr>
          <a:xfrm>
            <a:off x="1296652" y="4579338"/>
            <a:ext cx="9144000" cy="1750210"/>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marL="57150" indent="0">
              <a:lnSpc>
                <a:spcPct val="150000"/>
              </a:lnSpc>
              <a:buNone/>
            </a:pPr>
            <a:r>
              <a:rPr lang="en-US" altLang="zh-CN" dirty="0"/>
              <a:t>More details and source code can be found on: https://syming123.github.io/plumeviz/</a:t>
            </a:r>
            <a:endParaRPr lang="zh-CN" altLang="en-US" dirty="0"/>
          </a:p>
        </p:txBody>
      </p:sp>
      <p:pic>
        <p:nvPicPr>
          <p:cNvPr id="4" name="图片 3">
            <a:extLst>
              <a:ext uri="{FF2B5EF4-FFF2-40B4-BE49-F238E27FC236}">
                <a16:creationId xmlns:a16="http://schemas.microsoft.com/office/drawing/2014/main" id="{F2DD6EDB-F929-FEFE-4E45-83165B200EF3}"/>
              </a:ext>
            </a:extLst>
          </p:cNvPr>
          <p:cNvPicPr>
            <a:picLocks noChangeAspect="1"/>
          </p:cNvPicPr>
          <p:nvPr/>
        </p:nvPicPr>
        <p:blipFill>
          <a:blip r:embed="rId3"/>
          <a:srcRect l="8348" t="6777" r="8441" b="8404"/>
          <a:stretch/>
        </p:blipFill>
        <p:spPr>
          <a:xfrm>
            <a:off x="10515358" y="4288115"/>
            <a:ext cx="2140580" cy="2181944"/>
          </a:xfrm>
          <a:prstGeom prst="rect">
            <a:avLst/>
          </a:prstGeom>
        </p:spPr>
      </p:pic>
      <p:grpSp>
        <p:nvGrpSpPr>
          <p:cNvPr id="6" name="组合 5">
            <a:extLst>
              <a:ext uri="{FF2B5EF4-FFF2-40B4-BE49-F238E27FC236}">
                <a16:creationId xmlns:a16="http://schemas.microsoft.com/office/drawing/2014/main" id="{565E0459-9093-4B86-ADDD-8146A1BA1E66}"/>
              </a:ext>
            </a:extLst>
          </p:cNvPr>
          <p:cNvGrpSpPr/>
          <p:nvPr/>
        </p:nvGrpSpPr>
        <p:grpSpPr>
          <a:xfrm>
            <a:off x="438383" y="242983"/>
            <a:ext cx="3242097" cy="1506365"/>
            <a:chOff x="933439" y="500038"/>
            <a:chExt cx="1587888" cy="722312"/>
          </a:xfrm>
        </p:grpSpPr>
        <p:pic>
          <p:nvPicPr>
            <p:cNvPr id="8" name="Picture 3" descr="图片 13">
              <a:extLst>
                <a:ext uri="{FF2B5EF4-FFF2-40B4-BE49-F238E27FC236}">
                  <a16:creationId xmlns:a16="http://schemas.microsoft.com/office/drawing/2014/main" id="{AC28845C-265B-47B6-A78F-8360EBBC6C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439" y="500038"/>
              <a:ext cx="715963" cy="722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descr="logo">
              <a:extLst>
                <a:ext uri="{FF2B5EF4-FFF2-40B4-BE49-F238E27FC236}">
                  <a16:creationId xmlns:a16="http://schemas.microsoft.com/office/drawing/2014/main" id="{3ACC1F04-A08F-4A0F-A404-49343621F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9015" y="500038"/>
              <a:ext cx="722312" cy="72231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330200"/>
            <a:ext cx="12954000" cy="1422400"/>
          </a:xfrm>
          <a:noFill/>
          <a:ln>
            <a:noFill/>
          </a:ln>
        </p:spPr>
        <p:txBody>
          <a:bodyPr spcFirstLastPara="1" wrap="square" lIns="91425" tIns="45700" rIns="91425" bIns="45700" anchor="b" anchorCtr="0">
            <a:normAutofit/>
          </a:bodyPr>
          <a:lstStyle/>
          <a:p>
            <a:pPr lvl="0"/>
            <a:r>
              <a:rPr lang="en-US" altLang="zh-CN" b="1" dirty="0"/>
              <a:t>Background</a:t>
            </a:r>
            <a:endParaRPr lang="en-US" b="1" dirty="0"/>
          </a:p>
        </p:txBody>
      </p:sp>
      <p:pic>
        <p:nvPicPr>
          <p:cNvPr id="3" name="图片 2"/>
          <p:cNvPicPr>
            <a:picLocks noChangeAspect="1"/>
          </p:cNvPicPr>
          <p:nvPr/>
        </p:nvPicPr>
        <p:blipFill>
          <a:blip r:embed="rId3"/>
          <a:srcRect l="13286" r="7326"/>
          <a:stretch>
            <a:fillRect/>
          </a:stretch>
        </p:blipFill>
        <p:spPr>
          <a:xfrm>
            <a:off x="6275698" y="2749501"/>
            <a:ext cx="4931296" cy="4739254"/>
          </a:xfrm>
          <a:prstGeom prst="rect">
            <a:avLst/>
          </a:prstGeom>
        </p:spPr>
      </p:pic>
      <p:grpSp>
        <p:nvGrpSpPr>
          <p:cNvPr id="27" name="组合 26"/>
          <p:cNvGrpSpPr/>
          <p:nvPr/>
        </p:nvGrpSpPr>
        <p:grpSpPr>
          <a:xfrm>
            <a:off x="2513459" y="5559552"/>
            <a:ext cx="662146" cy="1408442"/>
            <a:chOff x="1854926" y="4786453"/>
            <a:chExt cx="1132114" cy="2302324"/>
          </a:xfrm>
        </p:grpSpPr>
        <p:cxnSp>
          <p:nvCxnSpPr>
            <p:cNvPr id="8" name="直接连接符 7"/>
            <p:cNvCxnSpPr/>
            <p:nvPr/>
          </p:nvCxnSpPr>
          <p:spPr>
            <a:xfrm>
              <a:off x="2447106" y="5741124"/>
              <a:ext cx="0" cy="6901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854926" y="6444343"/>
              <a:ext cx="592182" cy="58347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2447107" y="6431279"/>
              <a:ext cx="2" cy="3962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447108" y="6444343"/>
              <a:ext cx="539932" cy="64443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圆柱体 1"/>
            <p:cNvSpPr/>
            <p:nvPr/>
          </p:nvSpPr>
          <p:spPr>
            <a:xfrm>
              <a:off x="2111827" y="4786453"/>
              <a:ext cx="670558" cy="1267822"/>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9" name="直接连接符 28"/>
          <p:cNvCxnSpPr>
            <a:cxnSpLocks/>
            <a:stCxn id="2" idx="4"/>
          </p:cNvCxnSpPr>
          <p:nvPr/>
        </p:nvCxnSpPr>
        <p:spPr>
          <a:xfrm flipV="1">
            <a:off x="3055907" y="2342605"/>
            <a:ext cx="6506602" cy="360474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cxnSpLocks/>
            <a:stCxn id="2" idx="4"/>
          </p:cNvCxnSpPr>
          <p:nvPr/>
        </p:nvCxnSpPr>
        <p:spPr>
          <a:xfrm flipV="1">
            <a:off x="3055907" y="5179430"/>
            <a:ext cx="7464047" cy="76791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1616526" y="7010810"/>
            <a:ext cx="2613166" cy="461665"/>
          </a:xfrm>
          <a:prstGeom prst="rect">
            <a:avLst/>
          </a:prstGeom>
          <a:noFill/>
        </p:spPr>
        <p:txBody>
          <a:bodyPr wrap="square" rtlCol="0">
            <a:spAutoFit/>
          </a:bodyPr>
          <a:lstStyle/>
          <a:p>
            <a:r>
              <a:rPr lang="en-US" altLang="zh-CN" sz="2400" b="1" dirty="0"/>
              <a:t>Acoustic Device</a:t>
            </a:r>
            <a:endParaRPr lang="zh-CN" altLang="en-US" sz="2400" b="1" dirty="0"/>
          </a:p>
        </p:txBody>
      </p:sp>
      <p:sp>
        <p:nvSpPr>
          <p:cNvPr id="4" name="文本框 3">
            <a:extLst>
              <a:ext uri="{FF2B5EF4-FFF2-40B4-BE49-F238E27FC236}">
                <a16:creationId xmlns:a16="http://schemas.microsoft.com/office/drawing/2014/main" id="{118ADD8D-59F6-4DBA-918C-3267FCC1A508}"/>
              </a:ext>
            </a:extLst>
          </p:cNvPr>
          <p:cNvSpPr txBox="1"/>
          <p:nvPr/>
        </p:nvSpPr>
        <p:spPr>
          <a:xfrm>
            <a:off x="1210491" y="3917423"/>
            <a:ext cx="3648892" cy="400110"/>
          </a:xfrm>
          <a:prstGeom prst="rect">
            <a:avLst/>
          </a:prstGeom>
          <a:noFill/>
        </p:spPr>
        <p:txBody>
          <a:bodyPr wrap="square" rtlCol="0">
            <a:spAutoFit/>
          </a:bodyPr>
          <a:lstStyle/>
          <a:p>
            <a:r>
              <a:rPr lang="en-US" altLang="zh-CN" sz="2000" dirty="0"/>
              <a:t>Data (imaging/diffuse/doppler)</a:t>
            </a:r>
            <a:endParaRPr lang="zh-CN" altLang="en-US" sz="2000" dirty="0"/>
          </a:p>
        </p:txBody>
      </p:sp>
      <p:grpSp>
        <p:nvGrpSpPr>
          <p:cNvPr id="86" name="组合 85">
            <a:extLst>
              <a:ext uri="{FF2B5EF4-FFF2-40B4-BE49-F238E27FC236}">
                <a16:creationId xmlns:a16="http://schemas.microsoft.com/office/drawing/2014/main" id="{D1E3B5E0-CB14-FA4A-B0B4-36BA2ADD3CD8}"/>
              </a:ext>
            </a:extLst>
          </p:cNvPr>
          <p:cNvGrpSpPr/>
          <p:nvPr/>
        </p:nvGrpSpPr>
        <p:grpSpPr>
          <a:xfrm>
            <a:off x="2206175" y="2675484"/>
            <a:ext cx="1307272" cy="1092355"/>
            <a:chOff x="1910364" y="1995513"/>
            <a:chExt cx="2129274" cy="1963191"/>
          </a:xfrm>
        </p:grpSpPr>
        <p:grpSp>
          <p:nvGrpSpPr>
            <p:cNvPr id="32" name="组合 31">
              <a:extLst>
                <a:ext uri="{FF2B5EF4-FFF2-40B4-BE49-F238E27FC236}">
                  <a16:creationId xmlns:a16="http://schemas.microsoft.com/office/drawing/2014/main" id="{0F91C4C7-953F-7C7D-356E-2F225EA8FBD8}"/>
                </a:ext>
              </a:extLst>
            </p:cNvPr>
            <p:cNvGrpSpPr/>
            <p:nvPr/>
          </p:nvGrpSpPr>
          <p:grpSpPr>
            <a:xfrm>
              <a:off x="2262872" y="1995513"/>
              <a:ext cx="1776766" cy="1626430"/>
              <a:chOff x="1233355" y="1737360"/>
              <a:chExt cx="1776766" cy="1626430"/>
            </a:xfrm>
          </p:grpSpPr>
          <p:sp>
            <p:nvSpPr>
              <p:cNvPr id="10" name="立方体 9">
                <a:extLst>
                  <a:ext uri="{FF2B5EF4-FFF2-40B4-BE49-F238E27FC236}">
                    <a16:creationId xmlns:a16="http://schemas.microsoft.com/office/drawing/2014/main" id="{53A6E205-CB25-99BC-A0E6-B17746DA013D}"/>
                  </a:ext>
                </a:extLst>
              </p:cNvPr>
              <p:cNvSpPr/>
              <p:nvPr/>
            </p:nvSpPr>
            <p:spPr>
              <a:xfrm>
                <a:off x="1236617" y="286512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2" name="立方体 11">
                <a:extLst>
                  <a:ext uri="{FF2B5EF4-FFF2-40B4-BE49-F238E27FC236}">
                    <a16:creationId xmlns:a16="http://schemas.microsoft.com/office/drawing/2014/main" id="{D1D57A92-ABF9-0860-092B-C36D25801630}"/>
                  </a:ext>
                </a:extLst>
              </p:cNvPr>
              <p:cNvSpPr/>
              <p:nvPr/>
            </p:nvSpPr>
            <p:spPr>
              <a:xfrm>
                <a:off x="1654961" y="286149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4" name="立方体 13">
                <a:extLst>
                  <a:ext uri="{FF2B5EF4-FFF2-40B4-BE49-F238E27FC236}">
                    <a16:creationId xmlns:a16="http://schemas.microsoft.com/office/drawing/2014/main" id="{3FCF9A09-2D88-C22B-72CE-0F816CFA856D}"/>
                  </a:ext>
                </a:extLst>
              </p:cNvPr>
              <p:cNvSpPr/>
              <p:nvPr/>
            </p:nvSpPr>
            <p:spPr>
              <a:xfrm>
                <a:off x="2060555" y="286740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6" name="立方体 15">
                <a:extLst>
                  <a:ext uri="{FF2B5EF4-FFF2-40B4-BE49-F238E27FC236}">
                    <a16:creationId xmlns:a16="http://schemas.microsoft.com/office/drawing/2014/main" id="{4670A9A3-9785-C730-E77D-4655D20C13E1}"/>
                  </a:ext>
                </a:extLst>
              </p:cNvPr>
              <p:cNvSpPr/>
              <p:nvPr/>
            </p:nvSpPr>
            <p:spPr>
              <a:xfrm>
                <a:off x="2470190" y="286377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7" name="立方体 16">
                <a:extLst>
                  <a:ext uri="{FF2B5EF4-FFF2-40B4-BE49-F238E27FC236}">
                    <a16:creationId xmlns:a16="http://schemas.microsoft.com/office/drawing/2014/main" id="{62745673-03B8-4329-704A-EA2AFBE451BD}"/>
                  </a:ext>
                </a:extLst>
              </p:cNvPr>
              <p:cNvSpPr/>
              <p:nvPr/>
            </p:nvSpPr>
            <p:spPr>
              <a:xfrm>
                <a:off x="1239994" y="2493798"/>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8" name="立方体 17">
                <a:extLst>
                  <a:ext uri="{FF2B5EF4-FFF2-40B4-BE49-F238E27FC236}">
                    <a16:creationId xmlns:a16="http://schemas.microsoft.com/office/drawing/2014/main" id="{7C1E4017-6C28-FEBD-7E0B-9E6767D38FED}"/>
                  </a:ext>
                </a:extLst>
              </p:cNvPr>
              <p:cNvSpPr/>
              <p:nvPr/>
            </p:nvSpPr>
            <p:spPr>
              <a:xfrm>
                <a:off x="1649629" y="249017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19" name="立方体 18">
                <a:extLst>
                  <a:ext uri="{FF2B5EF4-FFF2-40B4-BE49-F238E27FC236}">
                    <a16:creationId xmlns:a16="http://schemas.microsoft.com/office/drawing/2014/main" id="{7DDB4C01-B07D-60A4-8CBB-5876B8D8FB8D}"/>
                  </a:ext>
                </a:extLst>
              </p:cNvPr>
              <p:cNvSpPr/>
              <p:nvPr/>
            </p:nvSpPr>
            <p:spPr>
              <a:xfrm>
                <a:off x="2055223" y="248737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0" name="立方体 19">
                <a:extLst>
                  <a:ext uri="{FF2B5EF4-FFF2-40B4-BE49-F238E27FC236}">
                    <a16:creationId xmlns:a16="http://schemas.microsoft.com/office/drawing/2014/main" id="{582B48A4-ADD4-F5DF-BFB9-A59B86912CE9}"/>
                  </a:ext>
                </a:extLst>
              </p:cNvPr>
              <p:cNvSpPr/>
              <p:nvPr/>
            </p:nvSpPr>
            <p:spPr>
              <a:xfrm>
                <a:off x="2464858" y="249245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1" name="立方体 20">
                <a:extLst>
                  <a:ext uri="{FF2B5EF4-FFF2-40B4-BE49-F238E27FC236}">
                    <a16:creationId xmlns:a16="http://schemas.microsoft.com/office/drawing/2014/main" id="{B7FE4EDA-F577-29B2-AF86-E826A7CCF98D}"/>
                  </a:ext>
                </a:extLst>
              </p:cNvPr>
              <p:cNvSpPr/>
              <p:nvPr/>
            </p:nvSpPr>
            <p:spPr>
              <a:xfrm>
                <a:off x="1238687" y="211230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2" name="立方体 21">
                <a:extLst>
                  <a:ext uri="{FF2B5EF4-FFF2-40B4-BE49-F238E27FC236}">
                    <a16:creationId xmlns:a16="http://schemas.microsoft.com/office/drawing/2014/main" id="{7A1BB40F-BB52-F33F-7197-B7792F026854}"/>
                  </a:ext>
                </a:extLst>
              </p:cNvPr>
              <p:cNvSpPr/>
              <p:nvPr/>
            </p:nvSpPr>
            <p:spPr>
              <a:xfrm>
                <a:off x="1657031" y="2108682"/>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3" name="立方体 22">
                <a:extLst>
                  <a:ext uri="{FF2B5EF4-FFF2-40B4-BE49-F238E27FC236}">
                    <a16:creationId xmlns:a16="http://schemas.microsoft.com/office/drawing/2014/main" id="{6E1810BB-3AA5-C76A-1D41-5EFE5719EB7F}"/>
                  </a:ext>
                </a:extLst>
              </p:cNvPr>
              <p:cNvSpPr/>
              <p:nvPr/>
            </p:nvSpPr>
            <p:spPr>
              <a:xfrm>
                <a:off x="2053916" y="211458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4" name="立方体 23">
                <a:extLst>
                  <a:ext uri="{FF2B5EF4-FFF2-40B4-BE49-F238E27FC236}">
                    <a16:creationId xmlns:a16="http://schemas.microsoft.com/office/drawing/2014/main" id="{11F3401E-3E9F-4B7F-12BB-8A0CDCDBEBA7}"/>
                  </a:ext>
                </a:extLst>
              </p:cNvPr>
              <p:cNvSpPr/>
              <p:nvPr/>
            </p:nvSpPr>
            <p:spPr>
              <a:xfrm>
                <a:off x="2463551" y="2110963"/>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5" name="立方体 24">
                <a:extLst>
                  <a:ext uri="{FF2B5EF4-FFF2-40B4-BE49-F238E27FC236}">
                    <a16:creationId xmlns:a16="http://schemas.microsoft.com/office/drawing/2014/main" id="{65EF70E5-8FD3-CDD4-E5F1-8BC771F2446F}"/>
                  </a:ext>
                </a:extLst>
              </p:cNvPr>
              <p:cNvSpPr/>
              <p:nvPr/>
            </p:nvSpPr>
            <p:spPr>
              <a:xfrm>
                <a:off x="1233355" y="174098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6" name="立方体 25">
                <a:extLst>
                  <a:ext uri="{FF2B5EF4-FFF2-40B4-BE49-F238E27FC236}">
                    <a16:creationId xmlns:a16="http://schemas.microsoft.com/office/drawing/2014/main" id="{99E72345-75C4-2389-0CE8-0FC06C11FD63}"/>
                  </a:ext>
                </a:extLst>
              </p:cNvPr>
              <p:cNvSpPr/>
              <p:nvPr/>
            </p:nvSpPr>
            <p:spPr>
              <a:xfrm>
                <a:off x="1651699" y="173736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28" name="立方体 27">
                <a:extLst>
                  <a:ext uri="{FF2B5EF4-FFF2-40B4-BE49-F238E27FC236}">
                    <a16:creationId xmlns:a16="http://schemas.microsoft.com/office/drawing/2014/main" id="{B2B6B67F-F5B5-9F1E-689C-EBCFDCAD5D2F}"/>
                  </a:ext>
                </a:extLst>
              </p:cNvPr>
              <p:cNvSpPr/>
              <p:nvPr/>
            </p:nvSpPr>
            <p:spPr>
              <a:xfrm>
                <a:off x="2048584" y="174326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31" name="立方体 30">
                <a:extLst>
                  <a:ext uri="{FF2B5EF4-FFF2-40B4-BE49-F238E27FC236}">
                    <a16:creationId xmlns:a16="http://schemas.microsoft.com/office/drawing/2014/main" id="{3BA4CAB2-4E59-4920-BBFC-D0769CED04BB}"/>
                  </a:ext>
                </a:extLst>
              </p:cNvPr>
              <p:cNvSpPr/>
              <p:nvPr/>
            </p:nvSpPr>
            <p:spPr>
              <a:xfrm>
                <a:off x="2466928" y="173964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grpSp>
        <p:grpSp>
          <p:nvGrpSpPr>
            <p:cNvPr id="33" name="组合 32">
              <a:extLst>
                <a:ext uri="{FF2B5EF4-FFF2-40B4-BE49-F238E27FC236}">
                  <a16:creationId xmlns:a16="http://schemas.microsoft.com/office/drawing/2014/main" id="{F0EAEE63-CE9F-5D99-AC46-ABDE8E310FBA}"/>
                </a:ext>
              </a:extLst>
            </p:cNvPr>
            <p:cNvGrpSpPr/>
            <p:nvPr/>
          </p:nvGrpSpPr>
          <p:grpSpPr>
            <a:xfrm>
              <a:off x="2138748" y="2106319"/>
              <a:ext cx="1776766" cy="1626430"/>
              <a:chOff x="1233355" y="1737360"/>
              <a:chExt cx="1776766" cy="1626430"/>
            </a:xfrm>
          </p:grpSpPr>
          <p:sp>
            <p:nvSpPr>
              <p:cNvPr id="34" name="立方体 33">
                <a:extLst>
                  <a:ext uri="{FF2B5EF4-FFF2-40B4-BE49-F238E27FC236}">
                    <a16:creationId xmlns:a16="http://schemas.microsoft.com/office/drawing/2014/main" id="{73E67D10-C9F0-4B34-972F-FEB9CFF128DB}"/>
                  </a:ext>
                </a:extLst>
              </p:cNvPr>
              <p:cNvSpPr/>
              <p:nvPr/>
            </p:nvSpPr>
            <p:spPr>
              <a:xfrm>
                <a:off x="1236617" y="286512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35" name="立方体 34">
                <a:extLst>
                  <a:ext uri="{FF2B5EF4-FFF2-40B4-BE49-F238E27FC236}">
                    <a16:creationId xmlns:a16="http://schemas.microsoft.com/office/drawing/2014/main" id="{CEC0AFD3-7148-8FB9-2D56-380104DE2B16}"/>
                  </a:ext>
                </a:extLst>
              </p:cNvPr>
              <p:cNvSpPr/>
              <p:nvPr/>
            </p:nvSpPr>
            <p:spPr>
              <a:xfrm>
                <a:off x="1654961" y="286149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36" name="立方体 35">
                <a:extLst>
                  <a:ext uri="{FF2B5EF4-FFF2-40B4-BE49-F238E27FC236}">
                    <a16:creationId xmlns:a16="http://schemas.microsoft.com/office/drawing/2014/main" id="{DDED855F-A7A7-9C2F-9AE4-FD6FF092DC2A}"/>
                  </a:ext>
                </a:extLst>
              </p:cNvPr>
              <p:cNvSpPr/>
              <p:nvPr/>
            </p:nvSpPr>
            <p:spPr>
              <a:xfrm>
                <a:off x="2060555" y="286740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37" name="立方体 36">
                <a:extLst>
                  <a:ext uri="{FF2B5EF4-FFF2-40B4-BE49-F238E27FC236}">
                    <a16:creationId xmlns:a16="http://schemas.microsoft.com/office/drawing/2014/main" id="{866B9158-71C8-4D13-E22E-BFC4CB7BE177}"/>
                  </a:ext>
                </a:extLst>
              </p:cNvPr>
              <p:cNvSpPr/>
              <p:nvPr/>
            </p:nvSpPr>
            <p:spPr>
              <a:xfrm>
                <a:off x="2470190" y="286377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39" name="立方体 38">
                <a:extLst>
                  <a:ext uri="{FF2B5EF4-FFF2-40B4-BE49-F238E27FC236}">
                    <a16:creationId xmlns:a16="http://schemas.microsoft.com/office/drawing/2014/main" id="{4500104E-9C97-3F70-DF4A-7C91A0A4606E}"/>
                  </a:ext>
                </a:extLst>
              </p:cNvPr>
              <p:cNvSpPr/>
              <p:nvPr/>
            </p:nvSpPr>
            <p:spPr>
              <a:xfrm>
                <a:off x="1239994" y="2493798"/>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0" name="立方体 39">
                <a:extLst>
                  <a:ext uri="{FF2B5EF4-FFF2-40B4-BE49-F238E27FC236}">
                    <a16:creationId xmlns:a16="http://schemas.microsoft.com/office/drawing/2014/main" id="{E4ABDE07-0F92-5EDA-DF4E-387C6E161076}"/>
                  </a:ext>
                </a:extLst>
              </p:cNvPr>
              <p:cNvSpPr/>
              <p:nvPr/>
            </p:nvSpPr>
            <p:spPr>
              <a:xfrm>
                <a:off x="1649629" y="249017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1" name="立方体 40">
                <a:extLst>
                  <a:ext uri="{FF2B5EF4-FFF2-40B4-BE49-F238E27FC236}">
                    <a16:creationId xmlns:a16="http://schemas.microsoft.com/office/drawing/2014/main" id="{440027E4-9A5B-E616-5368-F244F4115C56}"/>
                  </a:ext>
                </a:extLst>
              </p:cNvPr>
              <p:cNvSpPr/>
              <p:nvPr/>
            </p:nvSpPr>
            <p:spPr>
              <a:xfrm>
                <a:off x="2055223" y="248737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2" name="立方体 41">
                <a:extLst>
                  <a:ext uri="{FF2B5EF4-FFF2-40B4-BE49-F238E27FC236}">
                    <a16:creationId xmlns:a16="http://schemas.microsoft.com/office/drawing/2014/main" id="{491792A5-34DD-257C-A782-F3D04C162E47}"/>
                  </a:ext>
                </a:extLst>
              </p:cNvPr>
              <p:cNvSpPr/>
              <p:nvPr/>
            </p:nvSpPr>
            <p:spPr>
              <a:xfrm>
                <a:off x="2464858" y="249245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3" name="立方体 42">
                <a:extLst>
                  <a:ext uri="{FF2B5EF4-FFF2-40B4-BE49-F238E27FC236}">
                    <a16:creationId xmlns:a16="http://schemas.microsoft.com/office/drawing/2014/main" id="{715819E1-7F52-8867-968F-0EB1996F5E4D}"/>
                  </a:ext>
                </a:extLst>
              </p:cNvPr>
              <p:cNvSpPr/>
              <p:nvPr/>
            </p:nvSpPr>
            <p:spPr>
              <a:xfrm>
                <a:off x="1238687" y="211230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4" name="立方体 43">
                <a:extLst>
                  <a:ext uri="{FF2B5EF4-FFF2-40B4-BE49-F238E27FC236}">
                    <a16:creationId xmlns:a16="http://schemas.microsoft.com/office/drawing/2014/main" id="{A748BC21-7614-D18C-B8FA-0052BBE49E17}"/>
                  </a:ext>
                </a:extLst>
              </p:cNvPr>
              <p:cNvSpPr/>
              <p:nvPr/>
            </p:nvSpPr>
            <p:spPr>
              <a:xfrm>
                <a:off x="1657031" y="2108682"/>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5" name="立方体 44">
                <a:extLst>
                  <a:ext uri="{FF2B5EF4-FFF2-40B4-BE49-F238E27FC236}">
                    <a16:creationId xmlns:a16="http://schemas.microsoft.com/office/drawing/2014/main" id="{02F9D301-712F-7F96-4362-F095614E7A34}"/>
                  </a:ext>
                </a:extLst>
              </p:cNvPr>
              <p:cNvSpPr/>
              <p:nvPr/>
            </p:nvSpPr>
            <p:spPr>
              <a:xfrm>
                <a:off x="2053916" y="211458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6" name="立方体 45">
                <a:extLst>
                  <a:ext uri="{FF2B5EF4-FFF2-40B4-BE49-F238E27FC236}">
                    <a16:creationId xmlns:a16="http://schemas.microsoft.com/office/drawing/2014/main" id="{6914EF92-CBB8-1954-9A48-1A495B64EF04}"/>
                  </a:ext>
                </a:extLst>
              </p:cNvPr>
              <p:cNvSpPr/>
              <p:nvPr/>
            </p:nvSpPr>
            <p:spPr>
              <a:xfrm>
                <a:off x="2463551" y="2110963"/>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7" name="立方体 46">
                <a:extLst>
                  <a:ext uri="{FF2B5EF4-FFF2-40B4-BE49-F238E27FC236}">
                    <a16:creationId xmlns:a16="http://schemas.microsoft.com/office/drawing/2014/main" id="{6EECFB10-FAF2-BC37-37C2-147A25040E13}"/>
                  </a:ext>
                </a:extLst>
              </p:cNvPr>
              <p:cNvSpPr/>
              <p:nvPr/>
            </p:nvSpPr>
            <p:spPr>
              <a:xfrm>
                <a:off x="1233355" y="174098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8" name="立方体 47">
                <a:extLst>
                  <a:ext uri="{FF2B5EF4-FFF2-40B4-BE49-F238E27FC236}">
                    <a16:creationId xmlns:a16="http://schemas.microsoft.com/office/drawing/2014/main" id="{6F7013A1-10A2-1E35-BC43-CFC4069B18FD}"/>
                  </a:ext>
                </a:extLst>
              </p:cNvPr>
              <p:cNvSpPr/>
              <p:nvPr/>
            </p:nvSpPr>
            <p:spPr>
              <a:xfrm>
                <a:off x="1651699" y="173736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49" name="立方体 48">
                <a:extLst>
                  <a:ext uri="{FF2B5EF4-FFF2-40B4-BE49-F238E27FC236}">
                    <a16:creationId xmlns:a16="http://schemas.microsoft.com/office/drawing/2014/main" id="{346A2673-19DE-ACE6-217D-DFF890E2ECB8}"/>
                  </a:ext>
                </a:extLst>
              </p:cNvPr>
              <p:cNvSpPr/>
              <p:nvPr/>
            </p:nvSpPr>
            <p:spPr>
              <a:xfrm>
                <a:off x="2048584" y="174326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0" name="立方体 49">
                <a:extLst>
                  <a:ext uri="{FF2B5EF4-FFF2-40B4-BE49-F238E27FC236}">
                    <a16:creationId xmlns:a16="http://schemas.microsoft.com/office/drawing/2014/main" id="{23B90936-2BCC-3E1C-C150-106B671847F2}"/>
                  </a:ext>
                </a:extLst>
              </p:cNvPr>
              <p:cNvSpPr/>
              <p:nvPr/>
            </p:nvSpPr>
            <p:spPr>
              <a:xfrm>
                <a:off x="2466928" y="173964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grpSp>
        <p:grpSp>
          <p:nvGrpSpPr>
            <p:cNvPr id="51" name="组合 50">
              <a:extLst>
                <a:ext uri="{FF2B5EF4-FFF2-40B4-BE49-F238E27FC236}">
                  <a16:creationId xmlns:a16="http://schemas.microsoft.com/office/drawing/2014/main" id="{12C96296-8366-A2C2-234C-7B191EB5607F}"/>
                </a:ext>
              </a:extLst>
            </p:cNvPr>
            <p:cNvGrpSpPr/>
            <p:nvPr/>
          </p:nvGrpSpPr>
          <p:grpSpPr>
            <a:xfrm>
              <a:off x="2025085" y="2209820"/>
              <a:ext cx="1776766" cy="1626430"/>
              <a:chOff x="1233355" y="1737360"/>
              <a:chExt cx="1776766" cy="1626430"/>
            </a:xfrm>
          </p:grpSpPr>
          <p:sp>
            <p:nvSpPr>
              <p:cNvPr id="52" name="立方体 51">
                <a:extLst>
                  <a:ext uri="{FF2B5EF4-FFF2-40B4-BE49-F238E27FC236}">
                    <a16:creationId xmlns:a16="http://schemas.microsoft.com/office/drawing/2014/main" id="{8149353F-47C0-6EBD-8472-4BE5F06064C1}"/>
                  </a:ext>
                </a:extLst>
              </p:cNvPr>
              <p:cNvSpPr/>
              <p:nvPr/>
            </p:nvSpPr>
            <p:spPr>
              <a:xfrm>
                <a:off x="1236617" y="286512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3" name="立方体 52">
                <a:extLst>
                  <a:ext uri="{FF2B5EF4-FFF2-40B4-BE49-F238E27FC236}">
                    <a16:creationId xmlns:a16="http://schemas.microsoft.com/office/drawing/2014/main" id="{2C01948E-F289-2D5F-834A-76AA1CE3FA17}"/>
                  </a:ext>
                </a:extLst>
              </p:cNvPr>
              <p:cNvSpPr/>
              <p:nvPr/>
            </p:nvSpPr>
            <p:spPr>
              <a:xfrm>
                <a:off x="1654961" y="286149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4" name="立方体 53">
                <a:extLst>
                  <a:ext uri="{FF2B5EF4-FFF2-40B4-BE49-F238E27FC236}">
                    <a16:creationId xmlns:a16="http://schemas.microsoft.com/office/drawing/2014/main" id="{C6CB663D-2312-8A4C-B126-43E1E2C0AC44}"/>
                  </a:ext>
                </a:extLst>
              </p:cNvPr>
              <p:cNvSpPr/>
              <p:nvPr/>
            </p:nvSpPr>
            <p:spPr>
              <a:xfrm>
                <a:off x="2060555" y="286740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5" name="立方体 54">
                <a:extLst>
                  <a:ext uri="{FF2B5EF4-FFF2-40B4-BE49-F238E27FC236}">
                    <a16:creationId xmlns:a16="http://schemas.microsoft.com/office/drawing/2014/main" id="{F09F45D3-74BA-E95E-742E-0017B51553AC}"/>
                  </a:ext>
                </a:extLst>
              </p:cNvPr>
              <p:cNvSpPr/>
              <p:nvPr/>
            </p:nvSpPr>
            <p:spPr>
              <a:xfrm>
                <a:off x="2470190" y="286377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7" name="立方体 56">
                <a:extLst>
                  <a:ext uri="{FF2B5EF4-FFF2-40B4-BE49-F238E27FC236}">
                    <a16:creationId xmlns:a16="http://schemas.microsoft.com/office/drawing/2014/main" id="{8D4690DD-0C02-9E28-854D-65E6CF0D2C3B}"/>
                  </a:ext>
                </a:extLst>
              </p:cNvPr>
              <p:cNvSpPr/>
              <p:nvPr/>
            </p:nvSpPr>
            <p:spPr>
              <a:xfrm>
                <a:off x="1239994" y="2493798"/>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8" name="立方体 57">
                <a:extLst>
                  <a:ext uri="{FF2B5EF4-FFF2-40B4-BE49-F238E27FC236}">
                    <a16:creationId xmlns:a16="http://schemas.microsoft.com/office/drawing/2014/main" id="{442D367E-114D-646F-AD3D-3F50D4FF4B3D}"/>
                  </a:ext>
                </a:extLst>
              </p:cNvPr>
              <p:cNvSpPr/>
              <p:nvPr/>
            </p:nvSpPr>
            <p:spPr>
              <a:xfrm>
                <a:off x="1649629" y="249017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59" name="立方体 58">
                <a:extLst>
                  <a:ext uri="{FF2B5EF4-FFF2-40B4-BE49-F238E27FC236}">
                    <a16:creationId xmlns:a16="http://schemas.microsoft.com/office/drawing/2014/main" id="{A0CA8016-3864-D012-974C-E76B129016D5}"/>
                  </a:ext>
                </a:extLst>
              </p:cNvPr>
              <p:cNvSpPr/>
              <p:nvPr/>
            </p:nvSpPr>
            <p:spPr>
              <a:xfrm>
                <a:off x="2055223" y="248737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0" name="立方体 59">
                <a:extLst>
                  <a:ext uri="{FF2B5EF4-FFF2-40B4-BE49-F238E27FC236}">
                    <a16:creationId xmlns:a16="http://schemas.microsoft.com/office/drawing/2014/main" id="{1AAD7BDE-E9A2-E451-BE60-67E4BB167C52}"/>
                  </a:ext>
                </a:extLst>
              </p:cNvPr>
              <p:cNvSpPr/>
              <p:nvPr/>
            </p:nvSpPr>
            <p:spPr>
              <a:xfrm>
                <a:off x="2464858" y="249245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1" name="立方体 60">
                <a:extLst>
                  <a:ext uri="{FF2B5EF4-FFF2-40B4-BE49-F238E27FC236}">
                    <a16:creationId xmlns:a16="http://schemas.microsoft.com/office/drawing/2014/main" id="{5A844036-2E51-FEFF-3E72-619D5DAA9E78}"/>
                  </a:ext>
                </a:extLst>
              </p:cNvPr>
              <p:cNvSpPr/>
              <p:nvPr/>
            </p:nvSpPr>
            <p:spPr>
              <a:xfrm>
                <a:off x="1238687" y="211230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2" name="立方体 61">
                <a:extLst>
                  <a:ext uri="{FF2B5EF4-FFF2-40B4-BE49-F238E27FC236}">
                    <a16:creationId xmlns:a16="http://schemas.microsoft.com/office/drawing/2014/main" id="{FBC19729-2965-F5F5-538F-6BD0D15887A1}"/>
                  </a:ext>
                </a:extLst>
              </p:cNvPr>
              <p:cNvSpPr/>
              <p:nvPr/>
            </p:nvSpPr>
            <p:spPr>
              <a:xfrm>
                <a:off x="1657031" y="2108682"/>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3" name="立方体 62">
                <a:extLst>
                  <a:ext uri="{FF2B5EF4-FFF2-40B4-BE49-F238E27FC236}">
                    <a16:creationId xmlns:a16="http://schemas.microsoft.com/office/drawing/2014/main" id="{D87B280D-B958-B5F3-CEF4-3A01CB40E87B}"/>
                  </a:ext>
                </a:extLst>
              </p:cNvPr>
              <p:cNvSpPr/>
              <p:nvPr/>
            </p:nvSpPr>
            <p:spPr>
              <a:xfrm>
                <a:off x="2053916" y="211458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4" name="立方体 63">
                <a:extLst>
                  <a:ext uri="{FF2B5EF4-FFF2-40B4-BE49-F238E27FC236}">
                    <a16:creationId xmlns:a16="http://schemas.microsoft.com/office/drawing/2014/main" id="{F1637D4E-233C-9531-F880-721DFB09A653}"/>
                  </a:ext>
                </a:extLst>
              </p:cNvPr>
              <p:cNvSpPr/>
              <p:nvPr/>
            </p:nvSpPr>
            <p:spPr>
              <a:xfrm>
                <a:off x="2463551" y="2110963"/>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5" name="立方体 64">
                <a:extLst>
                  <a:ext uri="{FF2B5EF4-FFF2-40B4-BE49-F238E27FC236}">
                    <a16:creationId xmlns:a16="http://schemas.microsoft.com/office/drawing/2014/main" id="{E871DBB9-47E7-8AE1-D000-A3EB3D2C9061}"/>
                  </a:ext>
                </a:extLst>
              </p:cNvPr>
              <p:cNvSpPr/>
              <p:nvPr/>
            </p:nvSpPr>
            <p:spPr>
              <a:xfrm>
                <a:off x="1233355" y="174098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6" name="立方体 65">
                <a:extLst>
                  <a:ext uri="{FF2B5EF4-FFF2-40B4-BE49-F238E27FC236}">
                    <a16:creationId xmlns:a16="http://schemas.microsoft.com/office/drawing/2014/main" id="{EBC3D481-5471-AAD6-EB3B-7CA15A42CAB6}"/>
                  </a:ext>
                </a:extLst>
              </p:cNvPr>
              <p:cNvSpPr/>
              <p:nvPr/>
            </p:nvSpPr>
            <p:spPr>
              <a:xfrm>
                <a:off x="1651699" y="173736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7" name="立方体 66">
                <a:extLst>
                  <a:ext uri="{FF2B5EF4-FFF2-40B4-BE49-F238E27FC236}">
                    <a16:creationId xmlns:a16="http://schemas.microsoft.com/office/drawing/2014/main" id="{2BD6116F-6692-039D-70C4-78B431057F4C}"/>
                  </a:ext>
                </a:extLst>
              </p:cNvPr>
              <p:cNvSpPr/>
              <p:nvPr/>
            </p:nvSpPr>
            <p:spPr>
              <a:xfrm>
                <a:off x="2048584" y="174326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68" name="立方体 67">
                <a:extLst>
                  <a:ext uri="{FF2B5EF4-FFF2-40B4-BE49-F238E27FC236}">
                    <a16:creationId xmlns:a16="http://schemas.microsoft.com/office/drawing/2014/main" id="{B20115B3-8247-16DC-D432-C1842D0C94DE}"/>
                  </a:ext>
                </a:extLst>
              </p:cNvPr>
              <p:cNvSpPr/>
              <p:nvPr/>
            </p:nvSpPr>
            <p:spPr>
              <a:xfrm>
                <a:off x="2466928" y="173964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grpSp>
        <p:grpSp>
          <p:nvGrpSpPr>
            <p:cNvPr id="69" name="组合 68">
              <a:extLst>
                <a:ext uri="{FF2B5EF4-FFF2-40B4-BE49-F238E27FC236}">
                  <a16:creationId xmlns:a16="http://schemas.microsoft.com/office/drawing/2014/main" id="{31DAD91F-32C9-FE8F-B05E-134378CA4EF3}"/>
                </a:ext>
              </a:extLst>
            </p:cNvPr>
            <p:cNvGrpSpPr/>
            <p:nvPr/>
          </p:nvGrpSpPr>
          <p:grpSpPr>
            <a:xfrm>
              <a:off x="1910364" y="2332274"/>
              <a:ext cx="1776766" cy="1626430"/>
              <a:chOff x="1233355" y="1737360"/>
              <a:chExt cx="1776766" cy="1626430"/>
            </a:xfrm>
          </p:grpSpPr>
          <p:sp>
            <p:nvSpPr>
              <p:cNvPr id="70" name="立方体 69">
                <a:extLst>
                  <a:ext uri="{FF2B5EF4-FFF2-40B4-BE49-F238E27FC236}">
                    <a16:creationId xmlns:a16="http://schemas.microsoft.com/office/drawing/2014/main" id="{69EC3B1F-C1B3-6D17-3883-29980D052D18}"/>
                  </a:ext>
                </a:extLst>
              </p:cNvPr>
              <p:cNvSpPr/>
              <p:nvPr/>
            </p:nvSpPr>
            <p:spPr>
              <a:xfrm>
                <a:off x="1236617" y="286512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1" name="立方体 70">
                <a:extLst>
                  <a:ext uri="{FF2B5EF4-FFF2-40B4-BE49-F238E27FC236}">
                    <a16:creationId xmlns:a16="http://schemas.microsoft.com/office/drawing/2014/main" id="{C2DCF6CB-4D4F-477F-E869-1645672EEA89}"/>
                  </a:ext>
                </a:extLst>
              </p:cNvPr>
              <p:cNvSpPr/>
              <p:nvPr/>
            </p:nvSpPr>
            <p:spPr>
              <a:xfrm>
                <a:off x="1654961" y="286149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2" name="立方体 71">
                <a:extLst>
                  <a:ext uri="{FF2B5EF4-FFF2-40B4-BE49-F238E27FC236}">
                    <a16:creationId xmlns:a16="http://schemas.microsoft.com/office/drawing/2014/main" id="{926F63C2-DF4A-DC9D-1975-FF530327FD29}"/>
                  </a:ext>
                </a:extLst>
              </p:cNvPr>
              <p:cNvSpPr/>
              <p:nvPr/>
            </p:nvSpPr>
            <p:spPr>
              <a:xfrm>
                <a:off x="2060555" y="286740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3" name="立方体 72">
                <a:extLst>
                  <a:ext uri="{FF2B5EF4-FFF2-40B4-BE49-F238E27FC236}">
                    <a16:creationId xmlns:a16="http://schemas.microsoft.com/office/drawing/2014/main" id="{FD5A93C6-81D7-3F97-2D6C-70A44FC4CECD}"/>
                  </a:ext>
                </a:extLst>
              </p:cNvPr>
              <p:cNvSpPr/>
              <p:nvPr/>
            </p:nvSpPr>
            <p:spPr>
              <a:xfrm>
                <a:off x="2470190" y="286377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4" name="立方体 73">
                <a:extLst>
                  <a:ext uri="{FF2B5EF4-FFF2-40B4-BE49-F238E27FC236}">
                    <a16:creationId xmlns:a16="http://schemas.microsoft.com/office/drawing/2014/main" id="{73B84F67-8EE5-8004-9DDB-5BC44BF2F767}"/>
                  </a:ext>
                </a:extLst>
              </p:cNvPr>
              <p:cNvSpPr/>
              <p:nvPr/>
            </p:nvSpPr>
            <p:spPr>
              <a:xfrm>
                <a:off x="1239994" y="2493798"/>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5" name="立方体 74">
                <a:extLst>
                  <a:ext uri="{FF2B5EF4-FFF2-40B4-BE49-F238E27FC236}">
                    <a16:creationId xmlns:a16="http://schemas.microsoft.com/office/drawing/2014/main" id="{C04C1830-B546-B6AB-98D9-A52E01C1F641}"/>
                  </a:ext>
                </a:extLst>
              </p:cNvPr>
              <p:cNvSpPr/>
              <p:nvPr/>
            </p:nvSpPr>
            <p:spPr>
              <a:xfrm>
                <a:off x="1649629" y="249017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6" name="立方体 75">
                <a:extLst>
                  <a:ext uri="{FF2B5EF4-FFF2-40B4-BE49-F238E27FC236}">
                    <a16:creationId xmlns:a16="http://schemas.microsoft.com/office/drawing/2014/main" id="{4D0F32B2-5B13-1D02-754C-F492221C9000}"/>
                  </a:ext>
                </a:extLst>
              </p:cNvPr>
              <p:cNvSpPr/>
              <p:nvPr/>
            </p:nvSpPr>
            <p:spPr>
              <a:xfrm>
                <a:off x="2055223" y="248737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7" name="立方体 76">
                <a:extLst>
                  <a:ext uri="{FF2B5EF4-FFF2-40B4-BE49-F238E27FC236}">
                    <a16:creationId xmlns:a16="http://schemas.microsoft.com/office/drawing/2014/main" id="{BD12BAFE-75A2-87B8-9C0F-02984ACE1A92}"/>
                  </a:ext>
                </a:extLst>
              </p:cNvPr>
              <p:cNvSpPr/>
              <p:nvPr/>
            </p:nvSpPr>
            <p:spPr>
              <a:xfrm>
                <a:off x="2464858" y="249245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8" name="立方体 77">
                <a:extLst>
                  <a:ext uri="{FF2B5EF4-FFF2-40B4-BE49-F238E27FC236}">
                    <a16:creationId xmlns:a16="http://schemas.microsoft.com/office/drawing/2014/main" id="{F49840E1-0318-8EB1-1136-E916E3554C7E}"/>
                  </a:ext>
                </a:extLst>
              </p:cNvPr>
              <p:cNvSpPr/>
              <p:nvPr/>
            </p:nvSpPr>
            <p:spPr>
              <a:xfrm>
                <a:off x="1238687" y="2112306"/>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79" name="立方体 78">
                <a:extLst>
                  <a:ext uri="{FF2B5EF4-FFF2-40B4-BE49-F238E27FC236}">
                    <a16:creationId xmlns:a16="http://schemas.microsoft.com/office/drawing/2014/main" id="{5A14A3ED-E821-BD05-909B-760197FD8FDC}"/>
                  </a:ext>
                </a:extLst>
              </p:cNvPr>
              <p:cNvSpPr/>
              <p:nvPr/>
            </p:nvSpPr>
            <p:spPr>
              <a:xfrm>
                <a:off x="1657031" y="2108682"/>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0" name="立方体 79">
                <a:extLst>
                  <a:ext uri="{FF2B5EF4-FFF2-40B4-BE49-F238E27FC236}">
                    <a16:creationId xmlns:a16="http://schemas.microsoft.com/office/drawing/2014/main" id="{77C142A1-110D-AB27-67DB-6774838AC59E}"/>
                  </a:ext>
                </a:extLst>
              </p:cNvPr>
              <p:cNvSpPr/>
              <p:nvPr/>
            </p:nvSpPr>
            <p:spPr>
              <a:xfrm>
                <a:off x="2053916" y="2114587"/>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1" name="立方体 80">
                <a:extLst>
                  <a:ext uri="{FF2B5EF4-FFF2-40B4-BE49-F238E27FC236}">
                    <a16:creationId xmlns:a16="http://schemas.microsoft.com/office/drawing/2014/main" id="{30EDA6D8-8BF5-D141-EA89-82BF93B5B17E}"/>
                  </a:ext>
                </a:extLst>
              </p:cNvPr>
              <p:cNvSpPr/>
              <p:nvPr/>
            </p:nvSpPr>
            <p:spPr>
              <a:xfrm>
                <a:off x="2463551" y="2110963"/>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2" name="立方体 81">
                <a:extLst>
                  <a:ext uri="{FF2B5EF4-FFF2-40B4-BE49-F238E27FC236}">
                    <a16:creationId xmlns:a16="http://schemas.microsoft.com/office/drawing/2014/main" id="{4348BA39-4714-A1B1-0054-EDF31D904275}"/>
                  </a:ext>
                </a:extLst>
              </p:cNvPr>
              <p:cNvSpPr/>
              <p:nvPr/>
            </p:nvSpPr>
            <p:spPr>
              <a:xfrm>
                <a:off x="1233355" y="1740984"/>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3" name="立方体 82">
                <a:extLst>
                  <a:ext uri="{FF2B5EF4-FFF2-40B4-BE49-F238E27FC236}">
                    <a16:creationId xmlns:a16="http://schemas.microsoft.com/office/drawing/2014/main" id="{ED17D9B2-8492-938D-54A1-76E161DF367C}"/>
                  </a:ext>
                </a:extLst>
              </p:cNvPr>
              <p:cNvSpPr/>
              <p:nvPr/>
            </p:nvSpPr>
            <p:spPr>
              <a:xfrm>
                <a:off x="1651699" y="1737360"/>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4" name="立方体 83">
                <a:extLst>
                  <a:ext uri="{FF2B5EF4-FFF2-40B4-BE49-F238E27FC236}">
                    <a16:creationId xmlns:a16="http://schemas.microsoft.com/office/drawing/2014/main" id="{1E5A5549-883C-2C0A-B86C-7BD22F58A378}"/>
                  </a:ext>
                </a:extLst>
              </p:cNvPr>
              <p:cNvSpPr/>
              <p:nvPr/>
            </p:nvSpPr>
            <p:spPr>
              <a:xfrm>
                <a:off x="2048584" y="1743265"/>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sp>
            <p:nvSpPr>
              <p:cNvPr id="85" name="立方体 84">
                <a:extLst>
                  <a:ext uri="{FF2B5EF4-FFF2-40B4-BE49-F238E27FC236}">
                    <a16:creationId xmlns:a16="http://schemas.microsoft.com/office/drawing/2014/main" id="{8582D329-A253-B8DC-813D-3EBE0D7BE66C}"/>
                  </a:ext>
                </a:extLst>
              </p:cNvPr>
              <p:cNvSpPr/>
              <p:nvPr/>
            </p:nvSpPr>
            <p:spPr>
              <a:xfrm>
                <a:off x="2466928" y="1739641"/>
                <a:ext cx="539931" cy="496389"/>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grpSp>
      </p:grpSp>
      <p:sp>
        <p:nvSpPr>
          <p:cNvPr id="95" name="弧形 94">
            <a:extLst>
              <a:ext uri="{FF2B5EF4-FFF2-40B4-BE49-F238E27FC236}">
                <a16:creationId xmlns:a16="http://schemas.microsoft.com/office/drawing/2014/main" id="{4C8000F3-CCA9-533D-7306-D6DC5ABEE871}"/>
              </a:ext>
            </a:extLst>
          </p:cNvPr>
          <p:cNvSpPr/>
          <p:nvPr/>
        </p:nvSpPr>
        <p:spPr>
          <a:xfrm>
            <a:off x="3565962" y="2493898"/>
            <a:ext cx="4853891" cy="1220076"/>
          </a:xfrm>
          <a:prstGeom prst="arc">
            <a:avLst>
              <a:gd name="adj1" fmla="val 11226398"/>
              <a:gd name="adj2" fmla="val 21401729"/>
            </a:avLst>
          </a:prstGeom>
          <a:ln w="76200">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87C18A3-DC89-7240-F2F8-23BEAAD5C033}"/>
              </a:ext>
            </a:extLst>
          </p:cNvPr>
          <p:cNvSpPr txBox="1"/>
          <p:nvPr/>
        </p:nvSpPr>
        <p:spPr>
          <a:xfrm>
            <a:off x="3735978" y="7622401"/>
            <a:ext cx="10493828" cy="400110"/>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[1] Bemis et al. The path to </a:t>
            </a:r>
            <a:r>
              <a:rPr lang="en-US" altLang="zh-CN" sz="1000" dirty="0" err="1">
                <a:latin typeface="Times New Roman" panose="02020603050405020304" pitchFamily="18" charset="0"/>
                <a:cs typeface="Times New Roman" panose="02020603050405020304" pitchFamily="18" charset="0"/>
              </a:rPr>
              <a:t>covis</a:t>
            </a:r>
            <a:r>
              <a:rPr lang="en-US" altLang="zh-CN" sz="1000" dirty="0">
                <a:latin typeface="Times New Roman" panose="02020603050405020304" pitchFamily="18" charset="0"/>
                <a:cs typeface="Times New Roman" panose="02020603050405020304" pitchFamily="18" charset="0"/>
              </a:rPr>
              <a:t>: A review of acoustic imaging of hydrothermal flow regimes. Deep Sea Research Part II: Topical Studies in Oceanography, 2015, 121:159–176.</a:t>
            </a:r>
          </a:p>
          <a:p>
            <a:r>
              <a:rPr lang="en-US" altLang="zh-CN" sz="1000" dirty="0">
                <a:latin typeface="Times New Roman" panose="02020603050405020304" pitchFamily="18" charset="0"/>
                <a:cs typeface="Times New Roman" panose="02020603050405020304" pitchFamily="18" charset="0"/>
              </a:rPr>
              <a:t>[2] Rona et al. Acoustic imaging, visualization, and quantification of buoyant hydrothermal plumes in the Ocean. Marine Geophysical Research, 2022, 23(2):147–168.  </a:t>
            </a:r>
            <a:endParaRPr lang="zh-CN" altLang="en-US" sz="1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p3">
            <a:extLst>
              <a:ext uri="{FF2B5EF4-FFF2-40B4-BE49-F238E27FC236}">
                <a16:creationId xmlns:a16="http://schemas.microsoft.com/office/drawing/2014/main" id="{A80CBF6A-2729-7173-6AD7-F7B5627FD64C}"/>
              </a:ext>
            </a:extLst>
          </p:cNvPr>
          <p:cNvSpPr txBox="1">
            <a:spLocks/>
          </p:cNvSpPr>
          <p:nvPr/>
        </p:nvSpPr>
        <p:spPr>
          <a:xfrm>
            <a:off x="838200" y="330200"/>
            <a:ext cx="12954000" cy="14224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r>
              <a:rPr lang="en-US" altLang="zh-CN" b="1" dirty="0"/>
              <a:t>Challenges</a:t>
            </a:r>
            <a:endParaRPr lang="en-US" b="1" dirty="0"/>
          </a:p>
        </p:txBody>
      </p:sp>
      <p:pic>
        <p:nvPicPr>
          <p:cNvPr id="3" name="图片 2">
            <a:extLst>
              <a:ext uri="{FF2B5EF4-FFF2-40B4-BE49-F238E27FC236}">
                <a16:creationId xmlns:a16="http://schemas.microsoft.com/office/drawing/2014/main" id="{3481DC33-359A-C934-08D0-7B4A4920D6A9}"/>
              </a:ext>
            </a:extLst>
          </p:cNvPr>
          <p:cNvPicPr>
            <a:picLocks noChangeAspect="1"/>
          </p:cNvPicPr>
          <p:nvPr/>
        </p:nvPicPr>
        <p:blipFill>
          <a:blip r:embed="rId3"/>
          <a:stretch>
            <a:fillRect/>
          </a:stretch>
        </p:blipFill>
        <p:spPr>
          <a:xfrm>
            <a:off x="1988463" y="3775353"/>
            <a:ext cx="4129929" cy="3056295"/>
          </a:xfrm>
          <a:prstGeom prst="rect">
            <a:avLst/>
          </a:prstGeom>
        </p:spPr>
      </p:pic>
      <p:sp>
        <p:nvSpPr>
          <p:cNvPr id="10" name="Google Shape;55;p3">
            <a:extLst>
              <a:ext uri="{FF2B5EF4-FFF2-40B4-BE49-F238E27FC236}">
                <a16:creationId xmlns:a16="http://schemas.microsoft.com/office/drawing/2014/main" id="{52C0D982-AE61-2458-82F6-104E6A7DFD8B}"/>
              </a:ext>
            </a:extLst>
          </p:cNvPr>
          <p:cNvSpPr txBox="1">
            <a:spLocks/>
          </p:cNvSpPr>
          <p:nvPr/>
        </p:nvSpPr>
        <p:spPr>
          <a:xfrm>
            <a:off x="838200" y="1638575"/>
            <a:ext cx="10064931" cy="2488157"/>
          </a:xfrm>
          <a:prstGeom prst="rect">
            <a:avLst/>
          </a:prstGeom>
          <a:noFill/>
          <a:ln>
            <a:noFill/>
          </a:ln>
        </p:spPr>
        <p:txBody>
          <a:bodyPr spcFirstLastPara="1" wrap="square" lIns="130600" tIns="65300" rIns="130600" bIns="6530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400"/>
              </a:spcBef>
              <a:spcAft>
                <a:spcPts val="0"/>
              </a:spcAft>
              <a:buClr>
                <a:schemeClr val="accent1"/>
              </a:buClr>
              <a:buSzPts val="2700"/>
              <a:buFont typeface="Tahoma" panose="020B0604030504040204"/>
              <a:buChar char="•"/>
              <a:defRPr sz="3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L="914400" marR="0" lvl="1" indent="-377190" algn="l" rtl="0">
              <a:lnSpc>
                <a:spcPct val="100000"/>
              </a:lnSpc>
              <a:spcBef>
                <a:spcPts val="400"/>
              </a:spcBef>
              <a:spcAft>
                <a:spcPts val="0"/>
              </a:spcAft>
              <a:buClr>
                <a:schemeClr val="accent1"/>
              </a:buClr>
              <a:buSzPts val="2340"/>
              <a:buFont typeface="Tahoma" panose="020B0604030504040204"/>
              <a:buChar char="•"/>
              <a:defRPr sz="2600" b="0" i="0" u="none" strike="noStrike" cap="none">
                <a:solidFill>
                  <a:srgbClr val="3F647F"/>
                </a:solidFill>
                <a:latin typeface="Tahoma" panose="020B0604030504040204"/>
                <a:ea typeface="Tahoma" panose="020B0604030504040204"/>
                <a:cs typeface="Tahoma" panose="020B0604030504040204"/>
                <a:sym typeface="Tahoma" panose="020B0604030504040204"/>
              </a:defRPr>
            </a:lvl2pPr>
            <a:lvl3pPr marL="1371600" marR="0" lvl="2" indent="-365760" algn="l" rtl="0">
              <a:lnSpc>
                <a:spcPct val="100000"/>
              </a:lnSpc>
              <a:spcBef>
                <a:spcPts val="400"/>
              </a:spcBef>
              <a:spcAft>
                <a:spcPts val="0"/>
              </a:spcAft>
              <a:buClr>
                <a:schemeClr val="accent1"/>
              </a:buClr>
              <a:buSzPts val="2160"/>
              <a:buFont typeface="Tahoma" panose="020B0604030504040204"/>
              <a:buChar char="•"/>
              <a:defRPr sz="2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3pPr>
            <a:lvl4pPr marL="1828800" marR="0" lvl="3" indent="-342900" algn="l" rtl="0">
              <a:lnSpc>
                <a:spcPct val="100000"/>
              </a:lnSpc>
              <a:spcBef>
                <a:spcPts val="400"/>
              </a:spcBef>
              <a:spcAft>
                <a:spcPts val="0"/>
              </a:spcAft>
              <a:buClr>
                <a:schemeClr val="accent1"/>
              </a:buClr>
              <a:buSzPts val="1800"/>
              <a:buFont typeface="Tahoma" panose="020B0604030504040204"/>
              <a:buChar char="•"/>
              <a:defRPr sz="2000" b="0" i="0" u="none" strike="noStrike" cap="none">
                <a:solidFill>
                  <a:srgbClr val="3F647F"/>
                </a:solidFill>
                <a:latin typeface="Tahoma" panose="020B0604030504040204"/>
                <a:ea typeface="Tahoma" panose="020B0604030504040204"/>
                <a:cs typeface="Tahoma" panose="020B0604030504040204"/>
                <a:sym typeface="Tahoma" panose="020B0604030504040204"/>
              </a:defRPr>
            </a:lvl4pPr>
            <a:lvl5pPr marL="2286000" marR="0" lvl="4" indent="-331470" algn="l" rtl="0">
              <a:lnSpc>
                <a:spcPct val="100000"/>
              </a:lnSpc>
              <a:spcBef>
                <a:spcPts val="400"/>
              </a:spcBef>
              <a:spcAft>
                <a:spcPts val="0"/>
              </a:spcAft>
              <a:buClr>
                <a:schemeClr val="accent1"/>
              </a:buClr>
              <a:buSzPts val="1620"/>
              <a:buFont typeface="Tahoma" panose="020B0604030504040204"/>
              <a:buChar char="•"/>
              <a:defRPr sz="1800" b="0" i="0" u="none" strike="noStrike" cap="none">
                <a:solidFill>
                  <a:srgbClr val="3F647F"/>
                </a:solidFill>
                <a:latin typeface="Tahoma" panose="020B0604030504040204"/>
                <a:ea typeface="Tahoma" panose="020B0604030504040204"/>
                <a:cs typeface="Tahoma" panose="020B0604030504040204"/>
                <a:sym typeface="Tahoma" panose="020B0604030504040204"/>
              </a:defRPr>
            </a:lvl5pPr>
            <a:lvl6pPr marL="2743200" marR="0" lvl="5"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100000"/>
              </a:lnSpc>
              <a:spcBef>
                <a:spcPts val="360"/>
              </a:spcBef>
              <a:spcAft>
                <a:spcPts val="0"/>
              </a:spcAft>
              <a:buClr>
                <a:srgbClr val="EEEAFF"/>
              </a:buClr>
              <a:buSzPts val="1800"/>
              <a:buFont typeface="Arial" panose="020B0604020202020204"/>
              <a:buChar char="»"/>
              <a:defRPr sz="3400" b="0" i="0" u="none" strike="noStrike" cap="none">
                <a:solidFill>
                  <a:srgbClr val="EEEAFF"/>
                </a:solidFill>
                <a:latin typeface="Arial" panose="020B0604020202020204"/>
                <a:ea typeface="Arial" panose="020B0604020202020204"/>
                <a:cs typeface="Arial" panose="020B0604020202020204"/>
                <a:sym typeface="Arial" panose="020B0604020202020204"/>
              </a:defRPr>
            </a:lvl9pPr>
          </a:lstStyle>
          <a:p>
            <a:pPr>
              <a:lnSpc>
                <a:spcPct val="200000"/>
              </a:lnSpc>
              <a:buFont typeface="Wingdings" panose="05000000000000000000" pitchFamily="2" charset="2"/>
              <a:buChar char="l"/>
            </a:pPr>
            <a:r>
              <a:rPr lang="en-US" altLang="zh-CN" dirty="0"/>
              <a:t> Hard to remove noises on plume data</a:t>
            </a:r>
          </a:p>
          <a:p>
            <a:pPr>
              <a:lnSpc>
                <a:spcPct val="200000"/>
              </a:lnSpc>
              <a:buFont typeface="Wingdings" panose="05000000000000000000" pitchFamily="2" charset="2"/>
              <a:buChar char="l"/>
            </a:pPr>
            <a:r>
              <a:rPr lang="en-US" altLang="zh-CN" dirty="0"/>
              <a:t> Long time interval between two frames of data</a:t>
            </a:r>
            <a:endParaRPr lang="zh-CN" altLang="en-US" dirty="0">
              <a:ea typeface="宋体" panose="02010600030101010101" pitchFamily="2" charset="-122"/>
            </a:endParaRPr>
          </a:p>
        </p:txBody>
      </p:sp>
      <p:sp>
        <p:nvSpPr>
          <p:cNvPr id="13" name="文本框 12">
            <a:extLst>
              <a:ext uri="{FF2B5EF4-FFF2-40B4-BE49-F238E27FC236}">
                <a16:creationId xmlns:a16="http://schemas.microsoft.com/office/drawing/2014/main" id="{BEA07A2A-8953-1DA9-4D24-5DB9D710A086}"/>
              </a:ext>
            </a:extLst>
          </p:cNvPr>
          <p:cNvSpPr txBox="1"/>
          <p:nvPr/>
        </p:nvSpPr>
        <p:spPr>
          <a:xfrm>
            <a:off x="1862123" y="6862440"/>
            <a:ext cx="4545759" cy="523220"/>
          </a:xfrm>
          <a:prstGeom prst="rect">
            <a:avLst/>
          </a:prstGeom>
          <a:noFill/>
        </p:spPr>
        <p:txBody>
          <a:bodyPr wrap="square" rtlCol="0">
            <a:spAutoFit/>
          </a:bodyPr>
          <a:lstStyle/>
          <a:p>
            <a:r>
              <a:rPr lang="en-US" altLang="zh-CN" dirty="0"/>
              <a:t>The original data contains too much noise, making it difficult to distinguish the target plume.</a:t>
            </a:r>
            <a:endParaRPr lang="zh-CN" altLang="en-US" dirty="0"/>
          </a:p>
        </p:txBody>
      </p:sp>
      <p:sp>
        <p:nvSpPr>
          <p:cNvPr id="14" name="文本框 13">
            <a:extLst>
              <a:ext uri="{FF2B5EF4-FFF2-40B4-BE49-F238E27FC236}">
                <a16:creationId xmlns:a16="http://schemas.microsoft.com/office/drawing/2014/main" id="{C62793A3-0846-B026-4F48-9CD27F17FB68}"/>
              </a:ext>
            </a:extLst>
          </p:cNvPr>
          <p:cNvSpPr txBox="1"/>
          <p:nvPr/>
        </p:nvSpPr>
        <p:spPr>
          <a:xfrm>
            <a:off x="7705503" y="6862440"/>
            <a:ext cx="5342878" cy="523220"/>
          </a:xfrm>
          <a:prstGeom prst="rect">
            <a:avLst/>
          </a:prstGeom>
          <a:noFill/>
        </p:spPr>
        <p:txBody>
          <a:bodyPr wrap="square" rtlCol="0">
            <a:spAutoFit/>
          </a:bodyPr>
          <a:lstStyle/>
          <a:p>
            <a:r>
              <a:rPr lang="en-US" altLang="zh-CN" dirty="0"/>
              <a:t>The long intervals (2 hours in this example) between data frames make it hard to observe changes in the plume over time.</a:t>
            </a:r>
            <a:endParaRPr lang="zh-CN" altLang="en-US" dirty="0"/>
          </a:p>
        </p:txBody>
      </p:sp>
      <p:grpSp>
        <p:nvGrpSpPr>
          <p:cNvPr id="2" name="组合 1">
            <a:extLst>
              <a:ext uri="{FF2B5EF4-FFF2-40B4-BE49-F238E27FC236}">
                <a16:creationId xmlns:a16="http://schemas.microsoft.com/office/drawing/2014/main" id="{D604607C-C759-4766-8162-E30B266927E2}"/>
              </a:ext>
            </a:extLst>
          </p:cNvPr>
          <p:cNvGrpSpPr/>
          <p:nvPr/>
        </p:nvGrpSpPr>
        <p:grpSpPr>
          <a:xfrm>
            <a:off x="7462618" y="3775353"/>
            <a:ext cx="5108073" cy="3056295"/>
            <a:chOff x="7462618" y="3775353"/>
            <a:chExt cx="5108073" cy="3056295"/>
          </a:xfrm>
        </p:grpSpPr>
        <p:grpSp>
          <p:nvGrpSpPr>
            <p:cNvPr id="12" name="组合 11">
              <a:extLst>
                <a:ext uri="{FF2B5EF4-FFF2-40B4-BE49-F238E27FC236}">
                  <a16:creationId xmlns:a16="http://schemas.microsoft.com/office/drawing/2014/main" id="{AB1C695F-BBAA-3B51-DB83-615A090406A3}"/>
                </a:ext>
              </a:extLst>
            </p:cNvPr>
            <p:cNvGrpSpPr/>
            <p:nvPr/>
          </p:nvGrpSpPr>
          <p:grpSpPr>
            <a:xfrm>
              <a:off x="7462618" y="3775353"/>
              <a:ext cx="5108073" cy="3056295"/>
              <a:chOff x="7444375" y="4012707"/>
              <a:chExt cx="4901879" cy="2792638"/>
            </a:xfrm>
          </p:grpSpPr>
          <p:pic>
            <p:nvPicPr>
              <p:cNvPr id="6" name="图片 5">
                <a:extLst>
                  <a:ext uri="{FF2B5EF4-FFF2-40B4-BE49-F238E27FC236}">
                    <a16:creationId xmlns:a16="http://schemas.microsoft.com/office/drawing/2014/main" id="{A6350CED-E842-905A-66BB-257F7E8C0263}"/>
                  </a:ext>
                </a:extLst>
              </p:cNvPr>
              <p:cNvPicPr>
                <a:picLocks noChangeAspect="1"/>
              </p:cNvPicPr>
              <p:nvPr/>
            </p:nvPicPr>
            <p:blipFill>
              <a:blip r:embed="rId4"/>
              <a:stretch>
                <a:fillRect/>
              </a:stretch>
            </p:blipFill>
            <p:spPr>
              <a:xfrm>
                <a:off x="7444375" y="4012707"/>
                <a:ext cx="2068469" cy="2791490"/>
              </a:xfrm>
              <a:prstGeom prst="rect">
                <a:avLst/>
              </a:prstGeom>
            </p:spPr>
          </p:pic>
          <p:pic>
            <p:nvPicPr>
              <p:cNvPr id="9" name="图片 8">
                <a:extLst>
                  <a:ext uri="{FF2B5EF4-FFF2-40B4-BE49-F238E27FC236}">
                    <a16:creationId xmlns:a16="http://schemas.microsoft.com/office/drawing/2014/main" id="{DADEC522-5436-214B-8315-9D9B0BDF72FD}"/>
                  </a:ext>
                </a:extLst>
              </p:cNvPr>
              <p:cNvPicPr>
                <a:picLocks noChangeAspect="1"/>
              </p:cNvPicPr>
              <p:nvPr/>
            </p:nvPicPr>
            <p:blipFill>
              <a:blip r:embed="rId5"/>
              <a:stretch>
                <a:fillRect/>
              </a:stretch>
            </p:blipFill>
            <p:spPr>
              <a:xfrm>
                <a:off x="10063260" y="4012707"/>
                <a:ext cx="2282994" cy="2792638"/>
              </a:xfrm>
              <a:prstGeom prst="rect">
                <a:avLst/>
              </a:prstGeom>
            </p:spPr>
          </p:pic>
          <p:sp>
            <p:nvSpPr>
              <p:cNvPr id="11" name="箭头: 右 10">
                <a:extLst>
                  <a:ext uri="{FF2B5EF4-FFF2-40B4-BE49-F238E27FC236}">
                    <a16:creationId xmlns:a16="http://schemas.microsoft.com/office/drawing/2014/main" id="{725B6DB2-C1BA-8BC0-1271-18A470D131E3}"/>
                  </a:ext>
                </a:extLst>
              </p:cNvPr>
              <p:cNvSpPr/>
              <p:nvPr/>
            </p:nvSpPr>
            <p:spPr>
              <a:xfrm>
                <a:off x="9508923" y="5269164"/>
                <a:ext cx="558257" cy="439423"/>
              </a:xfrm>
              <a:prstGeom prst="rightArrow">
                <a:avLst>
                  <a:gd name="adj1" fmla="val 50000"/>
                  <a:gd name="adj2" fmla="val 55926"/>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781C3D98-C303-7A2B-B143-D09358EF2B12}"/>
                </a:ext>
              </a:extLst>
            </p:cNvPr>
            <p:cNvSpPr txBox="1"/>
            <p:nvPr/>
          </p:nvSpPr>
          <p:spPr>
            <a:xfrm>
              <a:off x="7705503" y="6475766"/>
              <a:ext cx="1893491" cy="307777"/>
            </a:xfrm>
            <a:prstGeom prst="rect">
              <a:avLst/>
            </a:prstGeom>
            <a:noFill/>
          </p:spPr>
          <p:txBody>
            <a:bodyPr wrap="square" rtlCol="0">
              <a:spAutoFit/>
            </a:bodyPr>
            <a:lstStyle/>
            <a:p>
              <a:r>
                <a:rPr lang="en-US" altLang="zh-CN" dirty="0">
                  <a:solidFill>
                    <a:schemeClr val="tx2"/>
                  </a:solidFill>
                </a:rPr>
                <a:t>( 2020/08/16  6:00 )</a:t>
              </a:r>
              <a:endParaRPr lang="zh-CN" altLang="en-US" dirty="0">
                <a:solidFill>
                  <a:schemeClr val="tx2"/>
                </a:solidFill>
              </a:endParaRPr>
            </a:p>
          </p:txBody>
        </p:sp>
        <p:sp>
          <p:nvSpPr>
            <p:cNvPr id="16" name="文本框 15">
              <a:extLst>
                <a:ext uri="{FF2B5EF4-FFF2-40B4-BE49-F238E27FC236}">
                  <a16:creationId xmlns:a16="http://schemas.microsoft.com/office/drawing/2014/main" id="{1B4F0B5D-AE2F-8A1B-0C78-0E0C0748672E}"/>
                </a:ext>
              </a:extLst>
            </p:cNvPr>
            <p:cNvSpPr txBox="1"/>
            <p:nvPr/>
          </p:nvSpPr>
          <p:spPr>
            <a:xfrm>
              <a:off x="10527933" y="6475766"/>
              <a:ext cx="1893491" cy="307777"/>
            </a:xfrm>
            <a:prstGeom prst="rect">
              <a:avLst/>
            </a:prstGeom>
            <a:noFill/>
          </p:spPr>
          <p:txBody>
            <a:bodyPr wrap="square" rtlCol="0">
              <a:spAutoFit/>
            </a:bodyPr>
            <a:lstStyle/>
            <a:p>
              <a:r>
                <a:rPr lang="en-US" altLang="zh-CN" dirty="0">
                  <a:solidFill>
                    <a:schemeClr val="tx2"/>
                  </a:solidFill>
                </a:rPr>
                <a:t>( 2020/08/16  8:00 )</a:t>
              </a:r>
              <a:endParaRPr lang="zh-CN" altLang="en-US" dirty="0">
                <a:solidFill>
                  <a:schemeClr val="tx2"/>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p3">
            <a:extLst>
              <a:ext uri="{FF2B5EF4-FFF2-40B4-BE49-F238E27FC236}">
                <a16:creationId xmlns:a16="http://schemas.microsoft.com/office/drawing/2014/main" id="{7E074043-C74F-9BA8-F2AD-F4234AF25494}"/>
              </a:ext>
            </a:extLst>
          </p:cNvPr>
          <p:cNvSpPr txBox="1">
            <a:spLocks/>
          </p:cNvSpPr>
          <p:nvPr/>
        </p:nvSpPr>
        <p:spPr>
          <a:xfrm>
            <a:off x="838200" y="330200"/>
            <a:ext cx="12954000" cy="14224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C3800"/>
              </a:buClr>
              <a:buSzPts val="1400"/>
              <a:buFont typeface="Arial" panose="020B0604020202020204"/>
              <a:buNone/>
              <a:defRPr sz="4400" b="0" i="0" u="none" strike="noStrike" cap="none">
                <a:solidFill>
                  <a:srgbClr val="3F647F"/>
                </a:solidFill>
                <a:latin typeface="Tahoma" panose="020B0604030504040204"/>
                <a:ea typeface="Tahoma" panose="020B0604030504040204"/>
                <a:cs typeface="Tahoma" panose="020B0604030504040204"/>
                <a:sym typeface="Tahoma" panose="020B0604030504040204"/>
              </a:defRPr>
            </a:lvl1pPr>
            <a:lvl2pPr marR="0" lvl="1"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2pPr>
            <a:lvl3pPr marR="0" lvl="2"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3pPr>
            <a:lvl4pPr marR="0" lvl="3"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4pPr>
            <a:lvl5pPr marR="0" lvl="4" algn="l" rtl="0">
              <a:lnSpc>
                <a:spcPct val="100000"/>
              </a:lnSpc>
              <a:spcBef>
                <a:spcPts val="0"/>
              </a:spcBef>
              <a:spcAft>
                <a:spcPts val="0"/>
              </a:spcAft>
              <a:buClr>
                <a:srgbClr val="000000"/>
              </a:buClr>
              <a:buSzPts val="1400"/>
              <a:buFont typeface="Arial" panose="020B0604020202020204"/>
              <a:buNone/>
              <a:defRPr sz="4400" b="0" i="0" u="none" strike="noStrike" cap="none">
                <a:solidFill>
                  <a:srgbClr val="D84626"/>
                </a:solidFill>
                <a:latin typeface="Tahoma" panose="020B0604030504040204"/>
                <a:ea typeface="Tahoma" panose="020B0604030504040204"/>
                <a:cs typeface="Tahoma" panose="020B0604030504040204"/>
                <a:sym typeface="Tahoma" panose="020B0604030504040204"/>
              </a:defRPr>
            </a:lvl5pPr>
            <a:lvl6pPr marR="0" lvl="5"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5100" b="0" i="0" u="none" strike="noStrike" cap="none">
                <a:solidFill>
                  <a:srgbClr val="FFC22D"/>
                </a:solidFill>
                <a:latin typeface="Arial" panose="020B0604020202020204"/>
                <a:ea typeface="Arial" panose="020B0604020202020204"/>
                <a:cs typeface="Arial" panose="020B0604020202020204"/>
                <a:sym typeface="Arial" panose="020B0604020202020204"/>
              </a:defRPr>
            </a:lvl9pPr>
          </a:lstStyle>
          <a:p>
            <a:r>
              <a:rPr lang="en-US" altLang="zh-CN" b="1" dirty="0"/>
              <a:t>Framework of </a:t>
            </a:r>
            <a:r>
              <a:rPr lang="en-US" altLang="zh-CN" b="1" dirty="0" err="1"/>
              <a:t>PlumeViz</a:t>
            </a:r>
            <a:endParaRPr lang="en-US" b="1" dirty="0"/>
          </a:p>
        </p:txBody>
      </p:sp>
      <p:sp>
        <p:nvSpPr>
          <p:cNvPr id="43" name="文本框 42">
            <a:extLst>
              <a:ext uri="{FF2B5EF4-FFF2-40B4-BE49-F238E27FC236}">
                <a16:creationId xmlns:a16="http://schemas.microsoft.com/office/drawing/2014/main" id="{7CF7914E-D40F-F158-41F6-CC6D421E4811}"/>
              </a:ext>
            </a:extLst>
          </p:cNvPr>
          <p:cNvSpPr txBox="1"/>
          <p:nvPr/>
        </p:nvSpPr>
        <p:spPr>
          <a:xfrm>
            <a:off x="1583123" y="4441690"/>
            <a:ext cx="3450436" cy="461665"/>
          </a:xfrm>
          <a:prstGeom prst="rect">
            <a:avLst/>
          </a:prstGeom>
          <a:noFill/>
        </p:spPr>
        <p:txBody>
          <a:bodyPr wrap="square" rtlCol="0">
            <a:spAutoFit/>
          </a:bodyPr>
          <a:lstStyle/>
          <a:p>
            <a:pPr algn="ctr"/>
            <a:r>
              <a:rPr lang="en-US" altLang="zh-CN" sz="2400" b="1" dirty="0">
                <a:solidFill>
                  <a:schemeClr val="tx1"/>
                </a:solidFill>
              </a:rPr>
              <a:t>Preprocessing Phase</a:t>
            </a:r>
            <a:endParaRPr lang="zh-CN" altLang="en-US" sz="2400" b="1" dirty="0">
              <a:solidFill>
                <a:schemeClr val="tx1"/>
              </a:solidFill>
            </a:endParaRPr>
          </a:p>
        </p:txBody>
      </p:sp>
      <p:sp>
        <p:nvSpPr>
          <p:cNvPr id="44" name="文本框 43">
            <a:extLst>
              <a:ext uri="{FF2B5EF4-FFF2-40B4-BE49-F238E27FC236}">
                <a16:creationId xmlns:a16="http://schemas.microsoft.com/office/drawing/2014/main" id="{A01AE33A-4016-0F4F-27EC-9E155462FBBC}"/>
              </a:ext>
            </a:extLst>
          </p:cNvPr>
          <p:cNvSpPr txBox="1"/>
          <p:nvPr/>
        </p:nvSpPr>
        <p:spPr>
          <a:xfrm>
            <a:off x="6708098" y="1923820"/>
            <a:ext cx="4377128" cy="461665"/>
          </a:xfrm>
          <a:prstGeom prst="rect">
            <a:avLst/>
          </a:prstGeom>
          <a:noFill/>
        </p:spPr>
        <p:txBody>
          <a:bodyPr wrap="square" rtlCol="0">
            <a:spAutoFit/>
          </a:bodyPr>
          <a:lstStyle/>
          <a:p>
            <a:pPr algn="ctr"/>
            <a:r>
              <a:rPr lang="en-US" altLang="zh-CN" sz="2400" b="1" dirty="0">
                <a:solidFill>
                  <a:schemeClr val="tx1"/>
                </a:solidFill>
              </a:rPr>
              <a:t>Visualization Phase</a:t>
            </a:r>
            <a:endParaRPr lang="zh-CN" altLang="en-US" sz="2400" b="1" dirty="0">
              <a:solidFill>
                <a:schemeClr val="tx1"/>
              </a:solidFill>
            </a:endParaRPr>
          </a:p>
        </p:txBody>
      </p:sp>
      <p:grpSp>
        <p:nvGrpSpPr>
          <p:cNvPr id="59" name="组合 58">
            <a:extLst>
              <a:ext uri="{FF2B5EF4-FFF2-40B4-BE49-F238E27FC236}">
                <a16:creationId xmlns:a16="http://schemas.microsoft.com/office/drawing/2014/main" id="{EAFB6C15-6CDB-20A3-D631-1331F8BCC447}"/>
              </a:ext>
            </a:extLst>
          </p:cNvPr>
          <p:cNvGrpSpPr/>
          <p:nvPr/>
        </p:nvGrpSpPr>
        <p:grpSpPr>
          <a:xfrm>
            <a:off x="1824121" y="2408929"/>
            <a:ext cx="10982158" cy="4831317"/>
            <a:chOff x="974039" y="2339913"/>
            <a:chExt cx="10982158" cy="4831317"/>
          </a:xfrm>
        </p:grpSpPr>
        <p:cxnSp>
          <p:nvCxnSpPr>
            <p:cNvPr id="9" name="直接箭头连接符 8">
              <a:extLst>
                <a:ext uri="{FF2B5EF4-FFF2-40B4-BE49-F238E27FC236}">
                  <a16:creationId xmlns:a16="http://schemas.microsoft.com/office/drawing/2014/main" id="{97686D9B-E5E4-24BF-0821-2A2F58BF16A7}"/>
                </a:ext>
              </a:extLst>
            </p:cNvPr>
            <p:cNvCxnSpPr>
              <a:cxnSpLocks/>
              <a:stCxn id="3" idx="3"/>
            </p:cNvCxnSpPr>
            <p:nvPr/>
          </p:nvCxnSpPr>
          <p:spPr>
            <a:xfrm>
              <a:off x="3931248" y="6011195"/>
              <a:ext cx="801787" cy="0"/>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13B237BC-0A54-42EA-1EE6-39A4A6AFFB15}"/>
                </a:ext>
              </a:extLst>
            </p:cNvPr>
            <p:cNvCxnSpPr>
              <a:cxnSpLocks/>
            </p:cNvCxnSpPr>
            <p:nvPr/>
          </p:nvCxnSpPr>
          <p:spPr>
            <a:xfrm>
              <a:off x="7749421" y="5861294"/>
              <a:ext cx="790531" cy="0"/>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3B4AF65D-2B7A-B53B-ED39-2056855BA892}"/>
                </a:ext>
              </a:extLst>
            </p:cNvPr>
            <p:cNvCxnSpPr>
              <a:cxnSpLocks/>
            </p:cNvCxnSpPr>
            <p:nvPr/>
          </p:nvCxnSpPr>
          <p:spPr>
            <a:xfrm>
              <a:off x="9380298" y="4372674"/>
              <a:ext cx="0" cy="583924"/>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677C18DC-9064-4C3E-C64F-D9C5F505059D}"/>
                </a:ext>
              </a:extLst>
            </p:cNvPr>
            <p:cNvCxnSpPr>
              <a:cxnSpLocks/>
            </p:cNvCxnSpPr>
            <p:nvPr/>
          </p:nvCxnSpPr>
          <p:spPr>
            <a:xfrm>
              <a:off x="7040881" y="4372674"/>
              <a:ext cx="0" cy="593904"/>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F9846AF3-128F-58C5-BB50-74618B1CD53D}"/>
                </a:ext>
              </a:extLst>
            </p:cNvPr>
            <p:cNvSpPr/>
            <p:nvPr/>
          </p:nvSpPr>
          <p:spPr>
            <a:xfrm>
              <a:off x="4425990" y="2339913"/>
              <a:ext cx="7530207" cy="4831317"/>
            </a:xfrm>
            <a:prstGeom prst="rect">
              <a:avLst/>
            </a:prstGeom>
            <a:noFill/>
            <a:ln w="31750">
              <a:solidFill>
                <a:schemeClr val="bg2">
                  <a:alpha val="21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AC085746-6311-DBA5-874D-EFE37E3CFDCA}"/>
                </a:ext>
              </a:extLst>
            </p:cNvPr>
            <p:cNvGrpSpPr/>
            <p:nvPr/>
          </p:nvGrpSpPr>
          <p:grpSpPr>
            <a:xfrm>
              <a:off x="974039" y="4981569"/>
              <a:ext cx="3126998" cy="2059251"/>
              <a:chOff x="709050" y="3790083"/>
              <a:chExt cx="3126998" cy="2059251"/>
            </a:xfrm>
          </p:grpSpPr>
          <p:sp>
            <p:nvSpPr>
              <p:cNvPr id="3" name="矩形 2">
                <a:extLst>
                  <a:ext uri="{FF2B5EF4-FFF2-40B4-BE49-F238E27FC236}">
                    <a16:creationId xmlns:a16="http://schemas.microsoft.com/office/drawing/2014/main" id="{99435BB9-000B-CA4B-EEB8-3A348911EEF1}"/>
                  </a:ext>
                </a:extLst>
              </p:cNvPr>
              <p:cNvSpPr/>
              <p:nvPr/>
            </p:nvSpPr>
            <p:spPr>
              <a:xfrm>
                <a:off x="709050" y="3790083"/>
                <a:ext cx="2957209" cy="2059251"/>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2"/>
                  </a:solidFill>
                </a:endParaRPr>
              </a:p>
            </p:txBody>
          </p:sp>
          <p:sp>
            <p:nvSpPr>
              <p:cNvPr id="11" name="文本框 10">
                <a:extLst>
                  <a:ext uri="{FF2B5EF4-FFF2-40B4-BE49-F238E27FC236}">
                    <a16:creationId xmlns:a16="http://schemas.microsoft.com/office/drawing/2014/main" id="{D3DDA872-EDD7-6CA9-56A5-F3E9FE172824}"/>
                  </a:ext>
                </a:extLst>
              </p:cNvPr>
              <p:cNvSpPr txBox="1"/>
              <p:nvPr/>
            </p:nvSpPr>
            <p:spPr>
              <a:xfrm>
                <a:off x="909968" y="4084543"/>
                <a:ext cx="2926080" cy="61555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panose="020B0604020202020204"/>
                  </a:rPr>
                  <a:t>Data Preprocessing</a:t>
                </a:r>
                <a:endParaRPr kumimoji="0" lang="zh-CN" altLang="en-US" sz="2000" b="1"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panose="020B0604020202020204"/>
                </a:endParaRPr>
              </a:p>
              <a:p>
                <a:endParaRPr lang="zh-CN" altLang="en-US" dirty="0"/>
              </a:p>
            </p:txBody>
          </p:sp>
          <p:sp>
            <p:nvSpPr>
              <p:cNvPr id="12" name="文本框 11">
                <a:extLst>
                  <a:ext uri="{FF2B5EF4-FFF2-40B4-BE49-F238E27FC236}">
                    <a16:creationId xmlns:a16="http://schemas.microsoft.com/office/drawing/2014/main" id="{EFC74582-6CAA-6E19-511B-28467059CC3A}"/>
                  </a:ext>
                </a:extLst>
              </p:cNvPr>
              <p:cNvSpPr txBox="1"/>
              <p:nvPr/>
            </p:nvSpPr>
            <p:spPr>
              <a:xfrm>
                <a:off x="909968" y="4692777"/>
                <a:ext cx="2860371"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800" dirty="0"/>
                  <a:t>Data format transfer</a:t>
                </a:r>
              </a:p>
              <a:p>
                <a:pPr marL="285750" indent="-285750">
                  <a:lnSpc>
                    <a:spcPct val="150000"/>
                  </a:lnSpc>
                  <a:buFont typeface="Arial" panose="020B0604020202020204" pitchFamily="34" charset="0"/>
                  <a:buChar char="•"/>
                </a:pPr>
                <a:r>
                  <a:rPr lang="en-US" altLang="zh-CN" sz="1800" dirty="0"/>
                  <a:t>Data </a:t>
                </a:r>
                <a:r>
                  <a:rPr lang="en-US" altLang="zh-CN" sz="1800" dirty="0" err="1"/>
                  <a:t>precalculation</a:t>
                </a:r>
                <a:endParaRPr lang="zh-CN" altLang="en-US" sz="1800" dirty="0"/>
              </a:p>
            </p:txBody>
          </p:sp>
        </p:grpSp>
        <p:grpSp>
          <p:nvGrpSpPr>
            <p:cNvPr id="29" name="组合 28">
              <a:extLst>
                <a:ext uri="{FF2B5EF4-FFF2-40B4-BE49-F238E27FC236}">
                  <a16:creationId xmlns:a16="http://schemas.microsoft.com/office/drawing/2014/main" id="{346A7381-1E70-9BF2-36E2-8A5FED7A0FF8}"/>
                </a:ext>
              </a:extLst>
            </p:cNvPr>
            <p:cNvGrpSpPr/>
            <p:nvPr/>
          </p:nvGrpSpPr>
          <p:grpSpPr>
            <a:xfrm>
              <a:off x="4733035" y="4977534"/>
              <a:ext cx="3018904" cy="2063285"/>
              <a:chOff x="4389122" y="4209137"/>
              <a:chExt cx="3018904" cy="2063285"/>
            </a:xfrm>
          </p:grpSpPr>
          <p:sp>
            <p:nvSpPr>
              <p:cNvPr id="20" name="文本框 19">
                <a:extLst>
                  <a:ext uri="{FF2B5EF4-FFF2-40B4-BE49-F238E27FC236}">
                    <a16:creationId xmlns:a16="http://schemas.microsoft.com/office/drawing/2014/main" id="{A72D8F64-7D63-7564-208D-38D6166EAB78}"/>
                  </a:ext>
                </a:extLst>
              </p:cNvPr>
              <p:cNvSpPr txBox="1"/>
              <p:nvPr/>
            </p:nvSpPr>
            <p:spPr>
              <a:xfrm>
                <a:off x="4636109" y="4464271"/>
                <a:ext cx="2522412" cy="61555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panose="020B0604020202020204"/>
                  </a:rPr>
                  <a:t>Plume Location</a:t>
                </a:r>
              </a:p>
              <a:p>
                <a:endParaRPr lang="zh-CN" altLang="en-US" dirty="0"/>
              </a:p>
            </p:txBody>
          </p:sp>
          <p:grpSp>
            <p:nvGrpSpPr>
              <p:cNvPr id="28" name="组合 27">
                <a:extLst>
                  <a:ext uri="{FF2B5EF4-FFF2-40B4-BE49-F238E27FC236}">
                    <a16:creationId xmlns:a16="http://schemas.microsoft.com/office/drawing/2014/main" id="{CFC4315C-82F3-27EB-38C7-D92686089E10}"/>
                  </a:ext>
                </a:extLst>
              </p:cNvPr>
              <p:cNvGrpSpPr/>
              <p:nvPr/>
            </p:nvGrpSpPr>
            <p:grpSpPr>
              <a:xfrm>
                <a:off x="4389122" y="4209137"/>
                <a:ext cx="3018904" cy="2063285"/>
                <a:chOff x="4389122" y="4209137"/>
                <a:chExt cx="3018904" cy="2063285"/>
              </a:xfrm>
            </p:grpSpPr>
            <p:sp>
              <p:nvSpPr>
                <p:cNvPr id="4" name="矩形 3">
                  <a:extLst>
                    <a:ext uri="{FF2B5EF4-FFF2-40B4-BE49-F238E27FC236}">
                      <a16:creationId xmlns:a16="http://schemas.microsoft.com/office/drawing/2014/main" id="{CF0D7D95-2456-8B56-928D-5FE04A1E004D}"/>
                    </a:ext>
                  </a:extLst>
                </p:cNvPr>
                <p:cNvSpPr/>
                <p:nvPr/>
              </p:nvSpPr>
              <p:spPr>
                <a:xfrm>
                  <a:off x="4389122" y="4209137"/>
                  <a:ext cx="3016386" cy="2063285"/>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2"/>
                    </a:solidFill>
                  </a:endParaRPr>
                </a:p>
              </p:txBody>
            </p:sp>
            <p:sp>
              <p:nvSpPr>
                <p:cNvPr id="21" name="文本框 20">
                  <a:extLst>
                    <a:ext uri="{FF2B5EF4-FFF2-40B4-BE49-F238E27FC236}">
                      <a16:creationId xmlns:a16="http://schemas.microsoft.com/office/drawing/2014/main" id="{0201980E-603C-17F3-D06F-C3FBE15919B6}"/>
                    </a:ext>
                  </a:extLst>
                </p:cNvPr>
                <p:cNvSpPr txBox="1"/>
                <p:nvPr/>
              </p:nvSpPr>
              <p:spPr>
                <a:xfrm>
                  <a:off x="4547655" y="5122328"/>
                  <a:ext cx="2860371"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800" dirty="0"/>
                    <a:t>Region segmentation</a:t>
                  </a:r>
                </a:p>
                <a:p>
                  <a:pPr marL="285750" indent="-285750">
                    <a:lnSpc>
                      <a:spcPct val="150000"/>
                    </a:lnSpc>
                    <a:buFont typeface="Arial" panose="020B0604020202020204" pitchFamily="34" charset="0"/>
                    <a:buChar char="•"/>
                  </a:pPr>
                  <a:r>
                    <a:rPr lang="en-US" altLang="zh-CN" sz="1800" dirty="0"/>
                    <a:t>Data filtering</a:t>
                  </a:r>
                </a:p>
              </p:txBody>
            </p:sp>
          </p:grpSp>
        </p:grpSp>
        <p:grpSp>
          <p:nvGrpSpPr>
            <p:cNvPr id="39" name="组合 38">
              <a:extLst>
                <a:ext uri="{FF2B5EF4-FFF2-40B4-BE49-F238E27FC236}">
                  <a16:creationId xmlns:a16="http://schemas.microsoft.com/office/drawing/2014/main" id="{B5FB7251-229F-84C9-0BCA-327E76AE3C00}"/>
                </a:ext>
              </a:extLst>
            </p:cNvPr>
            <p:cNvGrpSpPr/>
            <p:nvPr/>
          </p:nvGrpSpPr>
          <p:grpSpPr>
            <a:xfrm>
              <a:off x="8539952" y="4956598"/>
              <a:ext cx="3173732" cy="2084222"/>
              <a:chOff x="8701585" y="5316961"/>
              <a:chExt cx="3173732" cy="2321993"/>
            </a:xfrm>
          </p:grpSpPr>
          <p:sp>
            <p:nvSpPr>
              <p:cNvPr id="5" name="矩形 4">
                <a:extLst>
                  <a:ext uri="{FF2B5EF4-FFF2-40B4-BE49-F238E27FC236}">
                    <a16:creationId xmlns:a16="http://schemas.microsoft.com/office/drawing/2014/main" id="{83C7D269-8E5F-3D5A-7BD9-6899FB46102F}"/>
                  </a:ext>
                </a:extLst>
              </p:cNvPr>
              <p:cNvSpPr/>
              <p:nvPr/>
            </p:nvSpPr>
            <p:spPr>
              <a:xfrm>
                <a:off x="8701585" y="5316961"/>
                <a:ext cx="3173732" cy="2321993"/>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2"/>
                  </a:solidFill>
                </a:endParaRPr>
              </a:p>
            </p:txBody>
          </p:sp>
          <p:sp>
            <p:nvSpPr>
              <p:cNvPr id="31" name="文本框 30">
                <a:extLst>
                  <a:ext uri="{FF2B5EF4-FFF2-40B4-BE49-F238E27FC236}">
                    <a16:creationId xmlns:a16="http://schemas.microsoft.com/office/drawing/2014/main" id="{720CF719-C04B-84C9-BBE7-AACBC89D623D}"/>
                  </a:ext>
                </a:extLst>
              </p:cNvPr>
              <p:cNvSpPr txBox="1"/>
              <p:nvPr/>
            </p:nvSpPr>
            <p:spPr>
              <a:xfrm>
                <a:off x="8942006" y="5316961"/>
                <a:ext cx="2522412" cy="615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panose="020B0604020202020204"/>
                  </a:rPr>
                  <a:t>Feature Extraction</a:t>
                </a:r>
              </a:p>
              <a:p>
                <a:endParaRPr lang="zh-CN" altLang="en-US" dirty="0"/>
              </a:p>
            </p:txBody>
          </p:sp>
          <p:sp>
            <p:nvSpPr>
              <p:cNvPr id="37" name="文本框 36">
                <a:extLst>
                  <a:ext uri="{FF2B5EF4-FFF2-40B4-BE49-F238E27FC236}">
                    <a16:creationId xmlns:a16="http://schemas.microsoft.com/office/drawing/2014/main" id="{74C9E627-4D98-0C1C-612B-2DA51597407C}"/>
                  </a:ext>
                </a:extLst>
              </p:cNvPr>
              <p:cNvSpPr txBox="1"/>
              <p:nvPr/>
            </p:nvSpPr>
            <p:spPr>
              <a:xfrm>
                <a:off x="8942006" y="5705733"/>
                <a:ext cx="2860371" cy="1897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800" dirty="0"/>
                  <a:t>Centerline</a:t>
                </a:r>
              </a:p>
              <a:p>
                <a:pPr marL="285750" indent="-285750">
                  <a:lnSpc>
                    <a:spcPct val="150000"/>
                  </a:lnSpc>
                  <a:buFont typeface="Arial" panose="020B0604020202020204" pitchFamily="34" charset="0"/>
                  <a:buChar char="•"/>
                </a:pPr>
                <a:r>
                  <a:rPr lang="en-US" altLang="zh-CN" sz="1800" dirty="0"/>
                  <a:t>Gradients</a:t>
                </a:r>
              </a:p>
              <a:p>
                <a:pPr marL="285750" indent="-285750">
                  <a:lnSpc>
                    <a:spcPct val="150000"/>
                  </a:lnSpc>
                  <a:buFont typeface="Arial" panose="020B0604020202020204" pitchFamily="34" charset="0"/>
                  <a:buChar char="•"/>
                </a:pPr>
                <a:r>
                  <a:rPr lang="en-US" altLang="zh-CN" sz="1800" dirty="0"/>
                  <a:t>Velocity</a:t>
                </a:r>
              </a:p>
              <a:p>
                <a:pPr marL="285750" indent="-285750">
                  <a:lnSpc>
                    <a:spcPct val="150000"/>
                  </a:lnSpc>
                  <a:buFont typeface="Arial" panose="020B0604020202020204" pitchFamily="34" charset="0"/>
                  <a:buChar char="•"/>
                </a:pPr>
                <a:r>
                  <a:rPr lang="en-US" altLang="zh-CN" sz="1800" dirty="0"/>
                  <a:t>Heat flux</a:t>
                </a:r>
              </a:p>
            </p:txBody>
          </p:sp>
        </p:grpSp>
        <p:grpSp>
          <p:nvGrpSpPr>
            <p:cNvPr id="51" name="组合 50">
              <a:extLst>
                <a:ext uri="{FF2B5EF4-FFF2-40B4-BE49-F238E27FC236}">
                  <a16:creationId xmlns:a16="http://schemas.microsoft.com/office/drawing/2014/main" id="{2242C989-2511-25E6-DB53-08D90044F7C9}"/>
                </a:ext>
              </a:extLst>
            </p:cNvPr>
            <p:cNvGrpSpPr/>
            <p:nvPr/>
          </p:nvGrpSpPr>
          <p:grpSpPr>
            <a:xfrm>
              <a:off x="5872020" y="2512512"/>
              <a:ext cx="4694050" cy="2127974"/>
              <a:chOff x="5813505" y="2331448"/>
              <a:chExt cx="4694050" cy="2127974"/>
            </a:xfrm>
          </p:grpSpPr>
          <p:sp>
            <p:nvSpPr>
              <p:cNvPr id="7" name="矩形 6">
                <a:extLst>
                  <a:ext uri="{FF2B5EF4-FFF2-40B4-BE49-F238E27FC236}">
                    <a16:creationId xmlns:a16="http://schemas.microsoft.com/office/drawing/2014/main" id="{E3835DEC-B959-60BE-112F-2F06C204E241}"/>
                  </a:ext>
                </a:extLst>
              </p:cNvPr>
              <p:cNvSpPr/>
              <p:nvPr/>
            </p:nvSpPr>
            <p:spPr>
              <a:xfrm>
                <a:off x="5813505" y="2331448"/>
                <a:ext cx="4629395" cy="1860161"/>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gn="ctr">
                  <a:lnSpc>
                    <a:spcPct val="150000"/>
                  </a:lnSpc>
                  <a:buFont typeface="Tahoma" panose="020B0604030504040204"/>
                  <a:buNone/>
                </a:pPr>
                <a:endParaRPr lang="en-US" altLang="zh-CN" sz="2400" dirty="0">
                  <a:solidFill>
                    <a:schemeClr val="bg2"/>
                  </a:solidFill>
                </a:endParaRPr>
              </a:p>
            </p:txBody>
          </p:sp>
          <p:sp>
            <p:nvSpPr>
              <p:cNvPr id="45" name="文本框 44">
                <a:extLst>
                  <a:ext uri="{FF2B5EF4-FFF2-40B4-BE49-F238E27FC236}">
                    <a16:creationId xmlns:a16="http://schemas.microsoft.com/office/drawing/2014/main" id="{42E91BE3-6374-4C56-DB87-F572EB9F4FB0}"/>
                  </a:ext>
                </a:extLst>
              </p:cNvPr>
              <p:cNvSpPr txBox="1"/>
              <p:nvPr/>
            </p:nvSpPr>
            <p:spPr>
              <a:xfrm>
                <a:off x="6016465" y="2414992"/>
                <a:ext cx="3214163" cy="61555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2000" b="1"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panose="020B0604020202020204"/>
                  </a:rPr>
                  <a:t>Interactive Exploration</a:t>
                </a:r>
              </a:p>
              <a:p>
                <a:endParaRPr lang="zh-CN" altLang="en-US" dirty="0"/>
              </a:p>
            </p:txBody>
          </p:sp>
          <p:sp>
            <p:nvSpPr>
              <p:cNvPr id="50" name="文本框 49">
                <a:extLst>
                  <a:ext uri="{FF2B5EF4-FFF2-40B4-BE49-F238E27FC236}">
                    <a16:creationId xmlns:a16="http://schemas.microsoft.com/office/drawing/2014/main" id="{3E1EB552-4522-73E8-5ED0-9279274399AD}"/>
                  </a:ext>
                </a:extLst>
              </p:cNvPr>
              <p:cNvSpPr txBox="1"/>
              <p:nvPr/>
            </p:nvSpPr>
            <p:spPr>
              <a:xfrm>
                <a:off x="5934707" y="2756392"/>
                <a:ext cx="4572848" cy="17030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800" dirty="0"/>
                  <a:t>Region-of-interest cropping &amp; selection</a:t>
                </a:r>
              </a:p>
              <a:p>
                <a:pPr marL="285750" indent="-285750">
                  <a:lnSpc>
                    <a:spcPct val="150000"/>
                  </a:lnSpc>
                  <a:buFont typeface="Arial" panose="020B0604020202020204" pitchFamily="34" charset="0"/>
                  <a:buChar char="•"/>
                </a:pPr>
                <a:r>
                  <a:rPr lang="en-US" altLang="zh-CN" sz="1800" dirty="0"/>
                  <a:t>Visual parameter control</a:t>
                </a:r>
              </a:p>
              <a:p>
                <a:pPr marL="285750" indent="-285750">
                  <a:lnSpc>
                    <a:spcPct val="150000"/>
                  </a:lnSpc>
                  <a:buFont typeface="Arial" panose="020B0604020202020204" pitchFamily="34" charset="0"/>
                  <a:buChar char="•"/>
                </a:pPr>
                <a:r>
                  <a:rPr lang="en-US" altLang="zh-CN" sz="1800" dirty="0"/>
                  <a:t>Dynamic sequence control</a:t>
                </a:r>
              </a:p>
              <a:p>
                <a:pPr marL="285750" indent="-285750">
                  <a:lnSpc>
                    <a:spcPct val="150000"/>
                  </a:lnSpc>
                  <a:buFont typeface="Arial" panose="020B0604020202020204" pitchFamily="34" charset="0"/>
                  <a:buChar char="•"/>
                </a:pPr>
                <a:endParaRPr lang="en-US" altLang="zh-CN" sz="1800" dirty="0"/>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418010"/>
            <a:ext cx="12954000" cy="785949"/>
          </a:xfrm>
          <a:noFill/>
          <a:ln>
            <a:noFill/>
          </a:ln>
        </p:spPr>
        <p:txBody>
          <a:bodyPr spcFirstLastPara="1" wrap="square" lIns="91425" tIns="45700" rIns="91425" bIns="45700" anchor="b" anchorCtr="0">
            <a:normAutofit/>
          </a:bodyPr>
          <a:lstStyle/>
          <a:p>
            <a:pPr lvl="0"/>
            <a:r>
              <a:rPr lang="en-US" b="1" dirty="0"/>
              <a:t>Overview</a:t>
            </a:r>
          </a:p>
        </p:txBody>
      </p:sp>
      <p:pic>
        <p:nvPicPr>
          <p:cNvPr id="7" name="图片 6"/>
          <p:cNvPicPr>
            <a:picLocks noChangeAspect="1"/>
          </p:cNvPicPr>
          <p:nvPr/>
        </p:nvPicPr>
        <p:blipFill>
          <a:blip r:embed="rId3"/>
          <a:stretch>
            <a:fillRect/>
          </a:stretch>
        </p:blipFill>
        <p:spPr>
          <a:xfrm>
            <a:off x="1894026" y="1516558"/>
            <a:ext cx="10728960" cy="5647880"/>
          </a:xfrm>
          <a:prstGeom prst="rect">
            <a:avLst/>
          </a:prstGeom>
        </p:spPr>
      </p:pic>
    </p:spTree>
    <p:extLst>
      <p:ext uri="{BB962C8B-B14F-4D97-AF65-F5344CB8AC3E}">
        <p14:creationId xmlns:p14="http://schemas.microsoft.com/office/powerpoint/2010/main" val="424062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418010"/>
            <a:ext cx="12954000" cy="785949"/>
          </a:xfrm>
          <a:noFill/>
          <a:ln>
            <a:noFill/>
          </a:ln>
        </p:spPr>
        <p:txBody>
          <a:bodyPr spcFirstLastPara="1" wrap="square" lIns="91425" tIns="45700" rIns="91425" bIns="45700" anchor="b" anchorCtr="0">
            <a:normAutofit/>
          </a:bodyPr>
          <a:lstStyle/>
          <a:p>
            <a:pPr lvl="0"/>
            <a:r>
              <a:rPr lang="en-US" b="1" dirty="0"/>
              <a:t>Overview</a:t>
            </a:r>
          </a:p>
        </p:txBody>
      </p:sp>
      <p:pic>
        <p:nvPicPr>
          <p:cNvPr id="6" name="图片 5">
            <a:extLst>
              <a:ext uri="{FF2B5EF4-FFF2-40B4-BE49-F238E27FC236}">
                <a16:creationId xmlns:a16="http://schemas.microsoft.com/office/drawing/2014/main" id="{7292BB97-35C6-47DC-A36A-7BC693B1C872}"/>
              </a:ext>
            </a:extLst>
          </p:cNvPr>
          <p:cNvPicPr>
            <a:picLocks noChangeAspect="1"/>
          </p:cNvPicPr>
          <p:nvPr/>
        </p:nvPicPr>
        <p:blipFill>
          <a:blip r:embed="rId3"/>
          <a:stretch>
            <a:fillRect/>
          </a:stretch>
        </p:blipFill>
        <p:spPr>
          <a:xfrm>
            <a:off x="1894047" y="1516558"/>
            <a:ext cx="10728960" cy="5647880"/>
          </a:xfrm>
          <a:prstGeom prst="rect">
            <a:avLst/>
          </a:prstGeom>
        </p:spPr>
      </p:pic>
      <p:sp>
        <p:nvSpPr>
          <p:cNvPr id="8" name="矩形 7">
            <a:extLst>
              <a:ext uri="{FF2B5EF4-FFF2-40B4-BE49-F238E27FC236}">
                <a16:creationId xmlns:a16="http://schemas.microsoft.com/office/drawing/2014/main" id="{289E1EC9-E583-481A-859C-94E7E5F37801}"/>
              </a:ext>
            </a:extLst>
          </p:cNvPr>
          <p:cNvSpPr/>
          <p:nvPr/>
        </p:nvSpPr>
        <p:spPr>
          <a:xfrm>
            <a:off x="1944122" y="5042259"/>
            <a:ext cx="1589314" cy="1569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话气泡: 矩形 8">
            <a:extLst>
              <a:ext uri="{FF2B5EF4-FFF2-40B4-BE49-F238E27FC236}">
                <a16:creationId xmlns:a16="http://schemas.microsoft.com/office/drawing/2014/main" id="{3B6A4850-D3C2-42AC-934F-79AA7E7AC944}"/>
              </a:ext>
            </a:extLst>
          </p:cNvPr>
          <p:cNvSpPr/>
          <p:nvPr/>
        </p:nvSpPr>
        <p:spPr>
          <a:xfrm>
            <a:off x="2114477" y="3795211"/>
            <a:ext cx="2669955" cy="727166"/>
          </a:xfrm>
          <a:prstGeom prst="wedgeRectCallout">
            <a:avLst>
              <a:gd name="adj1" fmla="val -27554"/>
              <a:gd name="adj2" fmla="val 116770"/>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2"/>
                </a:solidFill>
              </a:rPr>
              <a:t>Region-of-interest Cropping &amp; Selection</a:t>
            </a:r>
            <a:endParaRPr lang="zh-CN" altLang="en-US" sz="2000" dirty="0">
              <a:solidFill>
                <a:schemeClr val="bg2"/>
              </a:solidFill>
            </a:endParaRPr>
          </a:p>
        </p:txBody>
      </p:sp>
    </p:spTree>
    <p:extLst>
      <p:ext uri="{BB962C8B-B14F-4D97-AF65-F5344CB8AC3E}">
        <p14:creationId xmlns:p14="http://schemas.microsoft.com/office/powerpoint/2010/main" val="3776558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418010"/>
            <a:ext cx="12954000" cy="785949"/>
          </a:xfrm>
          <a:noFill/>
          <a:ln>
            <a:noFill/>
          </a:ln>
        </p:spPr>
        <p:txBody>
          <a:bodyPr spcFirstLastPara="1" wrap="square" lIns="91425" tIns="45700" rIns="91425" bIns="45700" anchor="b" anchorCtr="0">
            <a:normAutofit/>
          </a:bodyPr>
          <a:lstStyle/>
          <a:p>
            <a:pPr lvl="0"/>
            <a:r>
              <a:rPr lang="en-US" b="1" dirty="0"/>
              <a:t>Overview</a:t>
            </a:r>
          </a:p>
        </p:txBody>
      </p:sp>
      <p:pic>
        <p:nvPicPr>
          <p:cNvPr id="6" name="图片 5">
            <a:extLst>
              <a:ext uri="{FF2B5EF4-FFF2-40B4-BE49-F238E27FC236}">
                <a16:creationId xmlns:a16="http://schemas.microsoft.com/office/drawing/2014/main" id="{9DD93241-FE2B-43AA-BE23-16CF8F9F9802}"/>
              </a:ext>
            </a:extLst>
          </p:cNvPr>
          <p:cNvPicPr>
            <a:picLocks noChangeAspect="1"/>
          </p:cNvPicPr>
          <p:nvPr/>
        </p:nvPicPr>
        <p:blipFill>
          <a:blip r:embed="rId3"/>
          <a:stretch>
            <a:fillRect/>
          </a:stretch>
        </p:blipFill>
        <p:spPr>
          <a:xfrm>
            <a:off x="1894049" y="1516558"/>
            <a:ext cx="10728960" cy="5647880"/>
          </a:xfrm>
          <a:prstGeom prst="rect">
            <a:avLst/>
          </a:prstGeom>
        </p:spPr>
      </p:pic>
      <p:sp>
        <p:nvSpPr>
          <p:cNvPr id="8" name="矩形 7">
            <a:extLst>
              <a:ext uri="{FF2B5EF4-FFF2-40B4-BE49-F238E27FC236}">
                <a16:creationId xmlns:a16="http://schemas.microsoft.com/office/drawing/2014/main" id="{7370E1ED-27CF-4B9D-8744-23BB98D2A9AC}"/>
              </a:ext>
            </a:extLst>
          </p:cNvPr>
          <p:cNvSpPr/>
          <p:nvPr/>
        </p:nvSpPr>
        <p:spPr>
          <a:xfrm>
            <a:off x="10800741" y="1516557"/>
            <a:ext cx="1822268" cy="56478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话气泡: 矩形 8">
            <a:extLst>
              <a:ext uri="{FF2B5EF4-FFF2-40B4-BE49-F238E27FC236}">
                <a16:creationId xmlns:a16="http://schemas.microsoft.com/office/drawing/2014/main" id="{C3D635A7-A55F-4D60-A53B-F8100096753F}"/>
              </a:ext>
            </a:extLst>
          </p:cNvPr>
          <p:cNvSpPr/>
          <p:nvPr/>
        </p:nvSpPr>
        <p:spPr>
          <a:xfrm>
            <a:off x="7766343" y="2454091"/>
            <a:ext cx="2720886" cy="727166"/>
          </a:xfrm>
          <a:prstGeom prst="wedgeRectCallout">
            <a:avLst>
              <a:gd name="adj1" fmla="val 59280"/>
              <a:gd name="adj2" fmla="val 92818"/>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2"/>
                </a:solidFill>
              </a:rPr>
              <a:t>Visual </a:t>
            </a:r>
          </a:p>
          <a:p>
            <a:pPr algn="ctr"/>
            <a:r>
              <a:rPr lang="en-US" altLang="zh-CN" sz="2000" dirty="0">
                <a:solidFill>
                  <a:schemeClr val="bg2"/>
                </a:solidFill>
              </a:rPr>
              <a:t>Parameter Control</a:t>
            </a:r>
          </a:p>
        </p:txBody>
      </p:sp>
    </p:spTree>
    <p:extLst>
      <p:ext uri="{BB962C8B-B14F-4D97-AF65-F5344CB8AC3E}">
        <p14:creationId xmlns:p14="http://schemas.microsoft.com/office/powerpoint/2010/main" val="3279088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txBox="1">
            <a:spLocks noGrp="1"/>
          </p:cNvSpPr>
          <p:nvPr>
            <p:ph type="title"/>
          </p:nvPr>
        </p:nvSpPr>
        <p:spPr>
          <a:xfrm>
            <a:off x="838200" y="418010"/>
            <a:ext cx="12954000" cy="785949"/>
          </a:xfrm>
          <a:noFill/>
          <a:ln>
            <a:noFill/>
          </a:ln>
        </p:spPr>
        <p:txBody>
          <a:bodyPr spcFirstLastPara="1" wrap="square" lIns="91425" tIns="45700" rIns="91425" bIns="45700" anchor="b" anchorCtr="0">
            <a:normAutofit/>
          </a:bodyPr>
          <a:lstStyle/>
          <a:p>
            <a:pPr lvl="0"/>
            <a:r>
              <a:rPr lang="en-US" b="1" dirty="0"/>
              <a:t>Overview</a:t>
            </a:r>
          </a:p>
        </p:txBody>
      </p:sp>
      <p:pic>
        <p:nvPicPr>
          <p:cNvPr id="6" name="图片 5">
            <a:extLst>
              <a:ext uri="{FF2B5EF4-FFF2-40B4-BE49-F238E27FC236}">
                <a16:creationId xmlns:a16="http://schemas.microsoft.com/office/drawing/2014/main" id="{D25633DE-2C1A-4441-87F8-9A38BC54D4E9}"/>
              </a:ext>
            </a:extLst>
          </p:cNvPr>
          <p:cNvPicPr>
            <a:picLocks noChangeAspect="1"/>
          </p:cNvPicPr>
          <p:nvPr/>
        </p:nvPicPr>
        <p:blipFill>
          <a:blip r:embed="rId3"/>
          <a:stretch>
            <a:fillRect/>
          </a:stretch>
        </p:blipFill>
        <p:spPr>
          <a:xfrm>
            <a:off x="1894045" y="1516558"/>
            <a:ext cx="10728960" cy="5647880"/>
          </a:xfrm>
          <a:prstGeom prst="rect">
            <a:avLst/>
          </a:prstGeom>
        </p:spPr>
      </p:pic>
      <p:sp>
        <p:nvSpPr>
          <p:cNvPr id="8" name="矩形 7">
            <a:extLst>
              <a:ext uri="{FF2B5EF4-FFF2-40B4-BE49-F238E27FC236}">
                <a16:creationId xmlns:a16="http://schemas.microsoft.com/office/drawing/2014/main" id="{B6BE1594-A188-4285-BE6C-F7432A451452}"/>
              </a:ext>
            </a:extLst>
          </p:cNvPr>
          <p:cNvSpPr/>
          <p:nvPr/>
        </p:nvSpPr>
        <p:spPr>
          <a:xfrm>
            <a:off x="3693448" y="1576340"/>
            <a:ext cx="6323514" cy="48580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对话气泡: 矩形 9">
            <a:extLst>
              <a:ext uri="{FF2B5EF4-FFF2-40B4-BE49-F238E27FC236}">
                <a16:creationId xmlns:a16="http://schemas.microsoft.com/office/drawing/2014/main" id="{008DA4C8-C331-4710-A369-4FA8F4BE4762}"/>
              </a:ext>
            </a:extLst>
          </p:cNvPr>
          <p:cNvSpPr/>
          <p:nvPr/>
        </p:nvSpPr>
        <p:spPr>
          <a:xfrm>
            <a:off x="1735109" y="2828560"/>
            <a:ext cx="1750423" cy="727166"/>
          </a:xfrm>
          <a:prstGeom prst="wedgeRectCallout">
            <a:avLst>
              <a:gd name="adj1" fmla="val 59280"/>
              <a:gd name="adj2" fmla="val 92818"/>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2"/>
                </a:solidFill>
              </a:rPr>
              <a:t>Plume Visualization</a:t>
            </a:r>
          </a:p>
        </p:txBody>
      </p:sp>
    </p:spTree>
  </p:cSld>
  <p:clrMapOvr>
    <a:masterClrMapping/>
  </p:clrMapOvr>
</p:sld>
</file>

<file path=ppt/theme/theme1.xml><?xml version="1.0" encoding="utf-8"?>
<a:theme xmlns:a="http://schemas.openxmlformats.org/drawingml/2006/main" name="Blank Presentation">
  <a:themeElements>
    <a:clrScheme name="Custom 3">
      <a:dk1>
        <a:srgbClr val="1D3160"/>
      </a:dk1>
      <a:lt1>
        <a:srgbClr val="2473B6"/>
      </a:lt1>
      <a:dk2>
        <a:srgbClr val="000000"/>
      </a:dk2>
      <a:lt2>
        <a:srgbClr val="FFFFFF"/>
      </a:lt2>
      <a:accent1>
        <a:srgbClr val="3F647E"/>
      </a:accent1>
      <a:accent2>
        <a:srgbClr val="6EB5EE"/>
      </a:accent2>
      <a:accent3>
        <a:srgbClr val="FEC10E"/>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TotalTime>
  <Words>1694</Words>
  <Application>Microsoft Office PowerPoint</Application>
  <PresentationFormat>自定义</PresentationFormat>
  <Paragraphs>150</Paragraphs>
  <Slides>26</Slides>
  <Notes>26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Wingdings</vt:lpstr>
      <vt:lpstr>Tahoma</vt:lpstr>
      <vt:lpstr>宋体</vt:lpstr>
      <vt:lpstr>Arial</vt:lpstr>
      <vt:lpstr>roboto</vt:lpstr>
      <vt:lpstr>Calibri</vt:lpstr>
      <vt:lpstr>Source Sans Pro</vt:lpstr>
      <vt:lpstr>Times New Roman</vt:lpstr>
      <vt:lpstr>Blank Presentation</vt:lpstr>
      <vt:lpstr>PlumeViz:  Interactive Exploration for Multi-Facet Features of Hydrothermal Plumes in Sonar Images</vt:lpstr>
      <vt:lpstr>Background</vt:lpstr>
      <vt:lpstr>Background</vt:lpstr>
      <vt:lpstr>PowerPoint 演示文稿</vt:lpstr>
      <vt:lpstr>PowerPoint 演示文稿</vt:lpstr>
      <vt:lpstr>Overview</vt:lpstr>
      <vt:lpstr>Overview</vt:lpstr>
      <vt:lpstr>Overview</vt:lpstr>
      <vt:lpstr>Overview</vt:lpstr>
      <vt:lpstr>Overview</vt:lpstr>
      <vt:lpstr>Isolating the Plume</vt:lpstr>
      <vt:lpstr>Display the Plume</vt:lpstr>
      <vt:lpstr>Features Overview</vt:lpstr>
      <vt:lpstr>Plume Centerline</vt:lpstr>
      <vt:lpstr>Plume Centerline</vt:lpstr>
      <vt:lpstr>Backscattering Intensity Gradients</vt:lpstr>
      <vt:lpstr>Backscattering Intensity Gradients</vt:lpstr>
      <vt:lpstr>Doppler Velocity</vt:lpstr>
      <vt:lpstr>Doppler Velocity</vt:lpstr>
      <vt:lpstr>Heat Flux</vt:lpstr>
      <vt:lpstr>Heat Flux</vt:lpstr>
      <vt:lpstr>Region-of-Interest Cropping</vt:lpstr>
      <vt:lpstr>Region-of-Interest Selection</vt:lpstr>
      <vt:lpstr>Visual Parameter Control</vt:lpstr>
      <vt:lpstr>Conclusion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PlumeViz:  Interactive Exploration for Multi-Facet Features of Hydrothermal Plumes in Sonar Images</dc:title>
  <dc:creator>曾琼</dc:creator>
  <cp:lastModifiedBy>yiming shao</cp:lastModifiedBy>
  <cp:revision>370</cp:revision>
  <dcterms:created xsi:type="dcterms:W3CDTF">2021-06-16T18:32:00Z</dcterms:created>
  <dcterms:modified xsi:type="dcterms:W3CDTF">2024-10-13T03:47:58Z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2052-11.8.2.10154</vt:lpwstr>
  </property>
</Properties>
</file>